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embeddedFontLst>
    <p:embeddedFont>
      <p:font typeface="Lato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Comfortaa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gHoLPwIWYOgdd1i+Q91WeXE/uc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6.xml"/><Relationship Id="rId42" Type="http://schemas.openxmlformats.org/officeDocument/2006/relationships/font" Target="fonts/Comfortaa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Comfortaa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Lato-bold.fntdata"/><Relationship Id="rId12" Type="http://schemas.openxmlformats.org/officeDocument/2006/relationships/slide" Target="slides/slide8.xml"/><Relationship Id="rId34" Type="http://schemas.openxmlformats.org/officeDocument/2006/relationships/font" Target="fonts/Lato-regular.fntdata"/><Relationship Id="rId15" Type="http://schemas.openxmlformats.org/officeDocument/2006/relationships/slide" Target="slides/slide11.xml"/><Relationship Id="rId37" Type="http://schemas.openxmlformats.org/officeDocument/2006/relationships/font" Target="fonts/Lato-boldItalic.fntdata"/><Relationship Id="rId14" Type="http://schemas.openxmlformats.org/officeDocument/2006/relationships/slide" Target="slides/slide10.xml"/><Relationship Id="rId36" Type="http://schemas.openxmlformats.org/officeDocument/2006/relationships/font" Target="fonts/Lato-italic.fntdata"/><Relationship Id="rId17" Type="http://schemas.openxmlformats.org/officeDocument/2006/relationships/slide" Target="slides/slide13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2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</p:txBody>
      </p:sp>
      <p:sp>
        <p:nvSpPr>
          <p:cNvPr id="81" name="Google Shape;8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5" name="Google Shape;28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8c0765ecf_3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88c0765ecf_3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88c0765ecf_3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800" marR="2489200" rtl="0" algn="l">
              <a:lnSpc>
                <a:spcPct val="161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Au lancement de l'application, l'utilisateur doit taper son Id et son mot de Passe.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3180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100">
                <a:latin typeface="Arial"/>
                <a:ea typeface="Arial"/>
                <a:cs typeface="Arial"/>
                <a:sym typeface="Arial"/>
              </a:rPr>
              <a:t>Une boîte d’authentification illustrée par la figure si dessous apparaît au moment de la demande de connexion, l'utilisateur doit s’authentifier par un login (nom d’utilisateur) et un mot de passe.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800" marR="2489200" rtl="0" algn="l">
              <a:lnSpc>
                <a:spcPct val="16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Au lancement de l'application, l'utilisateur doit taper son Id et son mot de Passe.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3180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>
                <a:latin typeface="Arial"/>
                <a:ea typeface="Arial"/>
                <a:cs typeface="Arial"/>
                <a:sym typeface="Arial"/>
              </a:rPr>
              <a:t>Une boîte d’authentification illustrée par la figure si dessous apparaît au moment de la demande de connexion, l'utilisateur doit s’authentifier par un login (nom d’utilisateur) et un mot de passe.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800" marR="2667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Si ces informations existent dans la base de données et qu’elles se correspondent, le système donne le droit d’accès à chaque utilisateur à son espace de travail et la fenêtre principale s'ouvre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800" marR="2667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Sinon un message d’erreur s’affiche.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800" marR="546100" rtl="0" algn="l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Le réceptionniste réalise des modifications dans le formulaire de modifications d’un client en entrant le nouveau nom/prénom/adresse/numéro de tel ce qui est représenté dans la figure au-dessous.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fr-FR"/>
              <a:t>Si tout va bien le client est modifié</a:t>
            </a:r>
            <a:endParaRPr/>
          </a:p>
          <a:p>
            <a:pPr indent="0" lvl="0" marL="431800" marR="546100" rtl="0" algn="l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fr-FR"/>
              <a:t>Si non un message d’erreur s’affiche</a:t>
            </a:r>
            <a:endParaRPr/>
          </a:p>
          <a:p>
            <a:pPr indent="0" lvl="0" marL="431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31800" marR="546100" rtl="0" algn="l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fr-FR"/>
              <a:t>Pour supprimer un client, le réceptionniste entre l’id du client ce qui est représenté dans la figure au-dessous.</a:t>
            </a:r>
            <a:endParaRPr/>
          </a:p>
          <a:p>
            <a:pPr indent="0" lvl="0" marL="431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fr-FR"/>
              <a:t>Deux cas sont possibles soit que le client est supprimé</a:t>
            </a:r>
            <a:endParaRPr/>
          </a:p>
          <a:p>
            <a:pPr indent="0" lvl="0" marL="431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31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31800" marR="546100" rtl="0" algn="l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Deux cas sont possibles soit que le client est supprimé</a:t>
            </a:r>
            <a:endParaRPr/>
          </a:p>
          <a:p>
            <a:pPr indent="0" lvl="0" marL="431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31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31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31800" marR="546100" rtl="0" algn="l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fr-FR"/>
              <a:t>Sinon si l’Id est invalide un message d’erreur s’affiche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31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31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31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31800" marR="546100" rtl="0" algn="l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Pour conclure</a:t>
            </a:r>
            <a:endParaRPr/>
          </a:p>
        </p:txBody>
      </p:sp>
      <p:sp>
        <p:nvSpPr>
          <p:cNvPr id="582" name="Google Shape;582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6" name="Google Shape;66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fr-FR"/>
            </a:br>
            <a:endParaRPr/>
          </a:p>
        </p:txBody>
      </p:sp>
      <p:sp>
        <p:nvSpPr>
          <p:cNvPr id="153" name="Google Shape;15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8c0765ecf_3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88c0765ecf_3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88c0765ecf_3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8c0765ecf_3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88c0765ecf_3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88c0765ecf_3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23.png"/><Relationship Id="rId6" Type="http://schemas.openxmlformats.org/officeDocument/2006/relationships/image" Target="../media/image40.png"/><Relationship Id="rId7" Type="http://schemas.openxmlformats.org/officeDocument/2006/relationships/image" Target="../media/image42.jpg"/><Relationship Id="rId8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Relationship Id="rId5" Type="http://schemas.openxmlformats.org/officeDocument/2006/relationships/image" Target="../media/image44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/>
          <p:nvPr/>
        </p:nvSpPr>
        <p:spPr>
          <a:xfrm>
            <a:off x="2185094" y="354510"/>
            <a:ext cx="78219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Ministère de l’Enseignement Supérieur et de la Recherche Scientifique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Université de Carthage</a:t>
            </a:r>
            <a:b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fr-FR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Projet de fin d’année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4133244" y="6258181"/>
            <a:ext cx="36948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Année Universitaire 2019-2020</a:t>
            </a:r>
            <a:endParaRPr b="0" i="0" sz="1800" u="none" cap="none" strike="noStrike">
              <a:solidFill>
                <a:srgbClr val="00934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719613" y="2422460"/>
            <a:ext cx="8522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fr-FR" sz="3200" u="none" cap="small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Conception et réalisation d’une application</a:t>
            </a:r>
            <a:endParaRPr b="1" i="0" sz="3200" u="none" cap="small" strike="noStrike">
              <a:solidFill>
                <a:srgbClr val="1B7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fr-FR" sz="3200" u="none" cap="small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de gestion d’une chaîne hôtelière</a:t>
            </a:r>
            <a:endParaRPr b="0" i="0" sz="3200" u="none" cap="none" strike="noStrike">
              <a:solidFill>
                <a:srgbClr val="1B75B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29882" l="9133" r="9174" t="30932"/>
          <a:stretch/>
        </p:blipFill>
        <p:spPr>
          <a:xfrm>
            <a:off x="9462052" y="224083"/>
            <a:ext cx="2544413" cy="1220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535" y="320044"/>
            <a:ext cx="2438400" cy="112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25" y="3560241"/>
            <a:ext cx="4225926" cy="30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4133249" y="4083130"/>
            <a:ext cx="180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660000"/>
                </a:solidFill>
                <a:latin typeface="Lato"/>
                <a:ea typeface="Lato"/>
                <a:cs typeface="Lato"/>
                <a:sym typeface="Lato"/>
              </a:rPr>
              <a:t>Réalisé par :</a:t>
            </a:r>
            <a:endParaRPr b="1" i="0" sz="1800" u="none" cap="none" strike="noStrike">
              <a:solidFill>
                <a:srgbClr val="66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684875" y="4691550"/>
            <a:ext cx="39819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7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- Ben salah Fourat </a:t>
            </a:r>
            <a:endParaRPr b="0" i="0" sz="17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7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- Salah Mohamed Amine</a:t>
            </a:r>
            <a:endParaRPr b="0" i="0" sz="17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5081221" y="4720113"/>
            <a:ext cx="2438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7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- Bouakline Farah  </a:t>
            </a:r>
            <a:endParaRPr b="0" i="0" sz="17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7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- Attia Siwar</a:t>
            </a:r>
            <a:endParaRPr b="0" i="0" sz="15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8112615" y="0"/>
            <a:ext cx="2030136" cy="198769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10138788" y="2778"/>
            <a:ext cx="2053212" cy="1959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-7925" y="1"/>
            <a:ext cx="2051581" cy="19599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2045288" y="1"/>
            <a:ext cx="2026172" cy="195992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6084463" y="-15849"/>
            <a:ext cx="2034096" cy="307777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CONCEPTION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4"/>
          <p:cNvSpPr txBox="1"/>
          <p:nvPr/>
        </p:nvSpPr>
        <p:spPr>
          <a:xfrm>
            <a:off x="479276" y="793171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Diagramme 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14"/>
          <p:cNvCxnSpPr/>
          <p:nvPr/>
        </p:nvCxnSpPr>
        <p:spPr>
          <a:xfrm>
            <a:off x="479276" y="803343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96" name="Google Shape;296;p14"/>
          <p:cNvPicPr preferRelativeResize="0"/>
          <p:nvPr/>
        </p:nvPicPr>
        <p:blipFill rotWithShape="1">
          <a:blip r:embed="rId3">
            <a:alphaModFix/>
          </a:blip>
          <a:srcRect b="6734" l="26107" r="21236" t="15212"/>
          <a:stretch/>
        </p:blipFill>
        <p:spPr>
          <a:xfrm>
            <a:off x="3243050" y="562775"/>
            <a:ext cx="7319025" cy="609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5"/>
          <p:cNvSpPr/>
          <p:nvPr/>
        </p:nvSpPr>
        <p:spPr>
          <a:xfrm>
            <a:off x="8112615" y="0"/>
            <a:ext cx="2030136" cy="198769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5"/>
          <p:cNvSpPr/>
          <p:nvPr/>
        </p:nvSpPr>
        <p:spPr>
          <a:xfrm>
            <a:off x="10138788" y="2778"/>
            <a:ext cx="2053212" cy="1959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5"/>
          <p:cNvSpPr/>
          <p:nvPr/>
        </p:nvSpPr>
        <p:spPr>
          <a:xfrm>
            <a:off x="-7925" y="1"/>
            <a:ext cx="2051581" cy="19599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5"/>
          <p:cNvSpPr/>
          <p:nvPr/>
        </p:nvSpPr>
        <p:spPr>
          <a:xfrm>
            <a:off x="2045288" y="1"/>
            <a:ext cx="2026172" cy="195992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6084463" y="-15849"/>
            <a:ext cx="2034096" cy="307777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CONCEPTION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5"/>
          <p:cNvSpPr txBox="1"/>
          <p:nvPr/>
        </p:nvSpPr>
        <p:spPr>
          <a:xfrm>
            <a:off x="479276" y="793171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Schéma 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15"/>
          <p:cNvCxnSpPr/>
          <p:nvPr/>
        </p:nvCxnSpPr>
        <p:spPr>
          <a:xfrm>
            <a:off x="479276" y="803343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" name="Google Shape;310;p15"/>
          <p:cNvSpPr txBox="1"/>
          <p:nvPr>
            <p:ph idx="12" type="sldNum"/>
          </p:nvPr>
        </p:nvSpPr>
        <p:spPr>
          <a:xfrm>
            <a:off x="8535975" y="62503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11" name="Google Shape;311;p15"/>
          <p:cNvSpPr/>
          <p:nvPr/>
        </p:nvSpPr>
        <p:spPr>
          <a:xfrm>
            <a:off x="4760800" y="1478728"/>
            <a:ext cx="2636100" cy="5820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19050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-FR" sz="1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Authentification</a:t>
            </a:r>
            <a:endParaRPr b="1" i="0" sz="1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1550425" y="2609575"/>
            <a:ext cx="2325000" cy="582300"/>
          </a:xfrm>
          <a:prstGeom prst="rect">
            <a:avLst/>
          </a:prstGeom>
          <a:solidFill>
            <a:srgbClr val="00A89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Gestion de clients</a:t>
            </a:r>
            <a:endParaRPr b="1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4933504" y="2600413"/>
            <a:ext cx="2325000" cy="582300"/>
          </a:xfrm>
          <a:prstGeom prst="rect">
            <a:avLst/>
          </a:prstGeom>
          <a:solidFill>
            <a:srgbClr val="00A89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Gestion de réservations</a:t>
            </a:r>
            <a:endParaRPr b="1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8316575" y="2612575"/>
            <a:ext cx="2325000" cy="582300"/>
          </a:xfrm>
          <a:prstGeom prst="rect">
            <a:avLst/>
          </a:prstGeom>
          <a:solidFill>
            <a:srgbClr val="00A89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Gestion d’entités</a:t>
            </a:r>
            <a:endParaRPr b="1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1467975" y="3769125"/>
            <a:ext cx="24525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Ajouter un client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1475525" y="4345425"/>
            <a:ext cx="24525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Modifier un client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1475525" y="5498013"/>
            <a:ext cx="24525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Afficher un client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1460425" y="4921725"/>
            <a:ext cx="24525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Supprimer un client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4768863" y="3722425"/>
            <a:ext cx="26361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Ajouter une réservation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4776414" y="4298725"/>
            <a:ext cx="26361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Modifier une réservation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15"/>
          <p:cNvSpPr/>
          <p:nvPr/>
        </p:nvSpPr>
        <p:spPr>
          <a:xfrm>
            <a:off x="4760800" y="5451325"/>
            <a:ext cx="26361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Afficher une réservation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15"/>
          <p:cNvSpPr/>
          <p:nvPr/>
        </p:nvSpPr>
        <p:spPr>
          <a:xfrm>
            <a:off x="4761313" y="4875025"/>
            <a:ext cx="26361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Supprimer une réservation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15"/>
          <p:cNvSpPr/>
          <p:nvPr/>
        </p:nvSpPr>
        <p:spPr>
          <a:xfrm>
            <a:off x="8252300" y="3663150"/>
            <a:ext cx="24525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Ajouter une entité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15"/>
          <p:cNvSpPr/>
          <p:nvPr/>
        </p:nvSpPr>
        <p:spPr>
          <a:xfrm>
            <a:off x="8259850" y="4239450"/>
            <a:ext cx="24525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Modifier une entité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15"/>
          <p:cNvSpPr/>
          <p:nvPr/>
        </p:nvSpPr>
        <p:spPr>
          <a:xfrm>
            <a:off x="8252825" y="5392038"/>
            <a:ext cx="24525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Afficher une entité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15"/>
          <p:cNvSpPr/>
          <p:nvPr/>
        </p:nvSpPr>
        <p:spPr>
          <a:xfrm>
            <a:off x="8244750" y="4815750"/>
            <a:ext cx="2452500" cy="454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Supprimer une entité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7" name="Google Shape;327;p15"/>
          <p:cNvCxnSpPr>
            <a:stCxn id="311" idx="1"/>
            <a:endCxn id="312" idx="0"/>
          </p:cNvCxnSpPr>
          <p:nvPr/>
        </p:nvCxnSpPr>
        <p:spPr>
          <a:xfrm flipH="1">
            <a:off x="2713000" y="1769728"/>
            <a:ext cx="2047800" cy="8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8" name="Google Shape;328;p15"/>
          <p:cNvCxnSpPr>
            <a:stCxn id="311" idx="2"/>
            <a:endCxn id="313" idx="0"/>
          </p:cNvCxnSpPr>
          <p:nvPr/>
        </p:nvCxnSpPr>
        <p:spPr>
          <a:xfrm>
            <a:off x="6078850" y="2060728"/>
            <a:ext cx="17100" cy="5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9" name="Google Shape;329;p15"/>
          <p:cNvCxnSpPr>
            <a:stCxn id="311" idx="3"/>
            <a:endCxn id="314" idx="0"/>
          </p:cNvCxnSpPr>
          <p:nvPr/>
        </p:nvCxnSpPr>
        <p:spPr>
          <a:xfrm>
            <a:off x="7396900" y="1769728"/>
            <a:ext cx="2082300" cy="8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0" name="Google Shape;330;p15"/>
          <p:cNvCxnSpPr>
            <a:stCxn id="312" idx="1"/>
            <a:endCxn id="315" idx="1"/>
          </p:cNvCxnSpPr>
          <p:nvPr/>
        </p:nvCxnSpPr>
        <p:spPr>
          <a:xfrm flipH="1">
            <a:off x="1467925" y="2900725"/>
            <a:ext cx="82500" cy="1095600"/>
          </a:xfrm>
          <a:prstGeom prst="curvedConnector3">
            <a:avLst>
              <a:gd fmla="val 38857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15"/>
          <p:cNvCxnSpPr>
            <a:stCxn id="312" idx="1"/>
            <a:endCxn id="316" idx="1"/>
          </p:cNvCxnSpPr>
          <p:nvPr/>
        </p:nvCxnSpPr>
        <p:spPr>
          <a:xfrm flipH="1">
            <a:off x="1475425" y="2900725"/>
            <a:ext cx="75000" cy="1671900"/>
          </a:xfrm>
          <a:prstGeom prst="curvedConnector3">
            <a:avLst>
              <a:gd fmla="val 41736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15"/>
          <p:cNvCxnSpPr>
            <a:stCxn id="312" idx="1"/>
            <a:endCxn id="318" idx="1"/>
          </p:cNvCxnSpPr>
          <p:nvPr/>
        </p:nvCxnSpPr>
        <p:spPr>
          <a:xfrm flipH="1">
            <a:off x="1460425" y="2900725"/>
            <a:ext cx="90000" cy="2248200"/>
          </a:xfrm>
          <a:prstGeom prst="curvedConnector3">
            <a:avLst>
              <a:gd fmla="val 36458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15"/>
          <p:cNvCxnSpPr>
            <a:stCxn id="312" idx="1"/>
            <a:endCxn id="317" idx="1"/>
          </p:cNvCxnSpPr>
          <p:nvPr/>
        </p:nvCxnSpPr>
        <p:spPr>
          <a:xfrm flipH="1">
            <a:off x="1475425" y="2900725"/>
            <a:ext cx="75000" cy="2824500"/>
          </a:xfrm>
          <a:prstGeom prst="curvedConnector3">
            <a:avLst>
              <a:gd fmla="val 41736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15"/>
          <p:cNvCxnSpPr>
            <a:stCxn id="313" idx="1"/>
            <a:endCxn id="319" idx="1"/>
          </p:cNvCxnSpPr>
          <p:nvPr/>
        </p:nvCxnSpPr>
        <p:spPr>
          <a:xfrm flipH="1">
            <a:off x="4768804" y="2891563"/>
            <a:ext cx="164700" cy="1058100"/>
          </a:xfrm>
          <a:prstGeom prst="curvedConnector3">
            <a:avLst>
              <a:gd fmla="val 24454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15"/>
          <p:cNvCxnSpPr>
            <a:stCxn id="313" idx="1"/>
            <a:endCxn id="320" idx="1"/>
          </p:cNvCxnSpPr>
          <p:nvPr/>
        </p:nvCxnSpPr>
        <p:spPr>
          <a:xfrm flipH="1">
            <a:off x="4776304" y="2891563"/>
            <a:ext cx="157200" cy="1634400"/>
          </a:xfrm>
          <a:prstGeom prst="curvedConnector3">
            <a:avLst>
              <a:gd fmla="val 25140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15"/>
          <p:cNvCxnSpPr>
            <a:stCxn id="313" idx="1"/>
            <a:endCxn id="322" idx="1"/>
          </p:cNvCxnSpPr>
          <p:nvPr/>
        </p:nvCxnSpPr>
        <p:spPr>
          <a:xfrm flipH="1">
            <a:off x="4761304" y="2891563"/>
            <a:ext cx="172200" cy="2210700"/>
          </a:xfrm>
          <a:prstGeom prst="curvedConnector3">
            <a:avLst>
              <a:gd fmla="val 23827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p15"/>
          <p:cNvCxnSpPr>
            <a:stCxn id="313" idx="1"/>
            <a:endCxn id="321" idx="1"/>
          </p:cNvCxnSpPr>
          <p:nvPr/>
        </p:nvCxnSpPr>
        <p:spPr>
          <a:xfrm flipH="1">
            <a:off x="4760704" y="2891563"/>
            <a:ext cx="172800" cy="2787000"/>
          </a:xfrm>
          <a:prstGeom prst="curvedConnector3">
            <a:avLst>
              <a:gd fmla="val 23774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p15"/>
          <p:cNvCxnSpPr>
            <a:stCxn id="314" idx="1"/>
            <a:endCxn id="323" idx="1"/>
          </p:cNvCxnSpPr>
          <p:nvPr/>
        </p:nvCxnSpPr>
        <p:spPr>
          <a:xfrm flipH="1">
            <a:off x="8252375" y="2903725"/>
            <a:ext cx="64200" cy="986400"/>
          </a:xfrm>
          <a:prstGeom prst="curvedConnector3">
            <a:avLst>
              <a:gd fmla="val 47102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p15"/>
          <p:cNvCxnSpPr>
            <a:stCxn id="314" idx="1"/>
            <a:endCxn id="324" idx="1"/>
          </p:cNvCxnSpPr>
          <p:nvPr/>
        </p:nvCxnSpPr>
        <p:spPr>
          <a:xfrm flipH="1">
            <a:off x="8259875" y="2903725"/>
            <a:ext cx="56700" cy="1562700"/>
          </a:xfrm>
          <a:prstGeom prst="curvedConnector3">
            <a:avLst>
              <a:gd fmla="val 52001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15"/>
          <p:cNvCxnSpPr>
            <a:stCxn id="314" idx="1"/>
            <a:endCxn id="326" idx="1"/>
          </p:cNvCxnSpPr>
          <p:nvPr/>
        </p:nvCxnSpPr>
        <p:spPr>
          <a:xfrm flipH="1">
            <a:off x="8244875" y="2903725"/>
            <a:ext cx="71700" cy="2139000"/>
          </a:xfrm>
          <a:prstGeom prst="curvedConnector3">
            <a:avLst>
              <a:gd fmla="val 43228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15"/>
          <p:cNvCxnSpPr>
            <a:stCxn id="314" idx="1"/>
            <a:endCxn id="325" idx="1"/>
          </p:cNvCxnSpPr>
          <p:nvPr/>
        </p:nvCxnSpPr>
        <p:spPr>
          <a:xfrm flipH="1">
            <a:off x="8252675" y="2903725"/>
            <a:ext cx="63900" cy="2715300"/>
          </a:xfrm>
          <a:prstGeom prst="curvedConnector3">
            <a:avLst>
              <a:gd fmla="val 47241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6"/>
          <p:cNvSpPr/>
          <p:nvPr/>
        </p:nvSpPr>
        <p:spPr>
          <a:xfrm>
            <a:off x="8112615" y="0"/>
            <a:ext cx="2030136" cy="198769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6"/>
          <p:cNvSpPr/>
          <p:nvPr/>
        </p:nvSpPr>
        <p:spPr>
          <a:xfrm>
            <a:off x="10138788" y="2778"/>
            <a:ext cx="2053212" cy="1959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6"/>
          <p:cNvSpPr/>
          <p:nvPr/>
        </p:nvSpPr>
        <p:spPr>
          <a:xfrm>
            <a:off x="-7925" y="1"/>
            <a:ext cx="2051581" cy="19599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6"/>
          <p:cNvSpPr/>
          <p:nvPr/>
        </p:nvSpPr>
        <p:spPr>
          <a:xfrm>
            <a:off x="2045288" y="1"/>
            <a:ext cx="2026172" cy="195992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6"/>
          <p:cNvSpPr txBox="1"/>
          <p:nvPr/>
        </p:nvSpPr>
        <p:spPr>
          <a:xfrm>
            <a:off x="6084463" y="-15849"/>
            <a:ext cx="2034096" cy="307777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CONCEPTION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54" name="Google Shape;354;p16"/>
          <p:cNvSpPr txBox="1"/>
          <p:nvPr/>
        </p:nvSpPr>
        <p:spPr>
          <a:xfrm>
            <a:off x="469442" y="372410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Diagramme de séquence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« S’authentifier 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16"/>
          <p:cNvCxnSpPr/>
          <p:nvPr/>
        </p:nvCxnSpPr>
        <p:spPr>
          <a:xfrm>
            <a:off x="469442" y="382582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6" name="Google Shape;356;p16"/>
          <p:cNvPicPr preferRelativeResize="0"/>
          <p:nvPr/>
        </p:nvPicPr>
        <p:blipFill rotWithShape="1">
          <a:blip r:embed="rId3">
            <a:alphaModFix/>
          </a:blip>
          <a:srcRect b="0" l="0" r="3259" t="0"/>
          <a:stretch/>
        </p:blipFill>
        <p:spPr>
          <a:xfrm>
            <a:off x="3338638" y="1111475"/>
            <a:ext cx="7525750" cy="56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8c0765ecf_3_119"/>
          <p:cNvSpPr/>
          <p:nvPr/>
        </p:nvSpPr>
        <p:spPr>
          <a:xfrm>
            <a:off x="4065866" y="1"/>
            <a:ext cx="2030100" cy="1989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88c0765ecf_3_119"/>
          <p:cNvSpPr/>
          <p:nvPr/>
        </p:nvSpPr>
        <p:spPr>
          <a:xfrm>
            <a:off x="8112615" y="0"/>
            <a:ext cx="2030100" cy="1989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88c0765ecf_3_119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88c0765ecf_3_119"/>
          <p:cNvSpPr/>
          <p:nvPr/>
        </p:nvSpPr>
        <p:spPr>
          <a:xfrm>
            <a:off x="-7925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88c0765ecf_3_119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88c0765ecf_3_119"/>
          <p:cNvSpPr txBox="1"/>
          <p:nvPr/>
        </p:nvSpPr>
        <p:spPr>
          <a:xfrm>
            <a:off x="6084463" y="-15849"/>
            <a:ext cx="2034000" cy="3078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CONCEPTION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88c0765ecf_3_1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69" name="Google Shape;369;g88c0765ecf_3_119"/>
          <p:cNvSpPr txBox="1"/>
          <p:nvPr/>
        </p:nvSpPr>
        <p:spPr>
          <a:xfrm>
            <a:off x="469442" y="372410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Diagramme de séquence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« </a:t>
            </a:r>
            <a:r>
              <a:rPr b="0" i="0" lang="fr-FR" sz="3200" u="none" cap="none" strike="noStrike">
                <a:solidFill>
                  <a:srgbClr val="009344"/>
                </a:solidFill>
                <a:latin typeface="Arial"/>
                <a:ea typeface="Arial"/>
                <a:cs typeface="Arial"/>
                <a:sym typeface="Arial"/>
              </a:rPr>
              <a:t>Gestion des clients</a:t>
            </a: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 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g88c0765ecf_3_119"/>
          <p:cNvCxnSpPr/>
          <p:nvPr/>
        </p:nvCxnSpPr>
        <p:spPr>
          <a:xfrm>
            <a:off x="469442" y="382582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1" name="Google Shape;371;g88c0765ecf_3_119"/>
          <p:cNvPicPr preferRelativeResize="0"/>
          <p:nvPr/>
        </p:nvPicPr>
        <p:blipFill rotWithShape="1">
          <a:blip r:embed="rId3">
            <a:alphaModFix/>
          </a:blip>
          <a:srcRect b="-197" l="3238" r="14288" t="198"/>
          <a:stretch/>
        </p:blipFill>
        <p:spPr>
          <a:xfrm>
            <a:off x="4642577" y="771990"/>
            <a:ext cx="6342465" cy="5904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"/>
          <p:cNvSpPr/>
          <p:nvPr/>
        </p:nvSpPr>
        <p:spPr>
          <a:xfrm>
            <a:off x="4065866" y="1"/>
            <a:ext cx="2030100" cy="1989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"/>
          <p:cNvSpPr/>
          <p:nvPr/>
        </p:nvSpPr>
        <p:spPr>
          <a:xfrm>
            <a:off x="8112615" y="0"/>
            <a:ext cx="2030100" cy="1989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"/>
          <p:cNvSpPr/>
          <p:nvPr/>
        </p:nvSpPr>
        <p:spPr>
          <a:xfrm>
            <a:off x="-7925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 txBox="1"/>
          <p:nvPr/>
        </p:nvSpPr>
        <p:spPr>
          <a:xfrm>
            <a:off x="6084463" y="-15849"/>
            <a:ext cx="2034000" cy="3078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CONCEPTION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4" name="Google Shape;384;p4"/>
          <p:cNvSpPr txBox="1"/>
          <p:nvPr/>
        </p:nvSpPr>
        <p:spPr>
          <a:xfrm>
            <a:off x="469442" y="372410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2750" u="none" cap="none" strike="noStrike">
                <a:solidFill>
                  <a:srgbClr val="1B75BC"/>
                </a:solidFill>
                <a:latin typeface="Arial"/>
                <a:ea typeface="Arial"/>
                <a:cs typeface="Arial"/>
                <a:sym typeface="Arial"/>
              </a:rPr>
              <a:t>Le modèle Entité-Association (E/A)</a:t>
            </a:r>
            <a:endParaRPr b="0" i="0" sz="2750" u="none" cap="none" strike="noStrike">
              <a:solidFill>
                <a:srgbClr val="1B75B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t/>
            </a:r>
            <a:endParaRPr b="0" i="0" sz="2945" u="none" cap="none" strike="noStrike">
              <a:solidFill>
                <a:srgbClr val="1B7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p4"/>
          <p:cNvCxnSpPr/>
          <p:nvPr/>
        </p:nvCxnSpPr>
        <p:spPr>
          <a:xfrm>
            <a:off x="469442" y="382582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6" name="Google Shape;3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175" y="888675"/>
            <a:ext cx="9398875" cy="5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"/>
          <p:cNvSpPr/>
          <p:nvPr/>
        </p:nvSpPr>
        <p:spPr>
          <a:xfrm>
            <a:off x="4065866" y="1"/>
            <a:ext cx="2030100" cy="1989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6"/>
          <p:cNvSpPr/>
          <p:nvPr/>
        </p:nvSpPr>
        <p:spPr>
          <a:xfrm>
            <a:off x="6090407" y="0"/>
            <a:ext cx="2030100" cy="1989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6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6"/>
          <p:cNvSpPr/>
          <p:nvPr/>
        </p:nvSpPr>
        <p:spPr>
          <a:xfrm>
            <a:off x="-7925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6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"/>
          <p:cNvSpPr txBox="1"/>
          <p:nvPr/>
        </p:nvSpPr>
        <p:spPr>
          <a:xfrm>
            <a:off x="8116578" y="-1"/>
            <a:ext cx="2034000" cy="3693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RÉALISATION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8" name="Google Shape;398;p6"/>
          <p:cNvCxnSpPr/>
          <p:nvPr/>
        </p:nvCxnSpPr>
        <p:spPr>
          <a:xfrm>
            <a:off x="605888" y="620459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9" name="Google Shape;399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00" name="Google Shape;400;p6"/>
          <p:cNvSpPr txBox="1"/>
          <p:nvPr/>
        </p:nvSpPr>
        <p:spPr>
          <a:xfrm>
            <a:off x="619342" y="584230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Conception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de la base de données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338" y="1464100"/>
            <a:ext cx="6966400" cy="51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775" y="1073593"/>
            <a:ext cx="4232650" cy="52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1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6090407" y="0"/>
            <a:ext cx="2030135" cy="198769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10138788" y="2778"/>
            <a:ext cx="2053212" cy="1959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-7925" y="1"/>
            <a:ext cx="2051581" cy="19599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2045288" y="1"/>
            <a:ext cx="2026172" cy="195992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 txBox="1"/>
          <p:nvPr/>
        </p:nvSpPr>
        <p:spPr>
          <a:xfrm>
            <a:off x="8116578" y="-1"/>
            <a:ext cx="2034096" cy="369332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RÉALISATION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479276" y="793171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Scénario du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de «</a:t>
            </a:r>
            <a:r>
              <a:rPr b="0" i="0" lang="fr-FR" sz="2900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b="0" i="0" lang="fr-FR" sz="2700" u="none" cap="none" strike="noStrike">
                <a:solidFill>
                  <a:srgbClr val="009344"/>
                </a:solidFill>
                <a:latin typeface="Arial"/>
                <a:ea typeface="Arial"/>
                <a:cs typeface="Arial"/>
                <a:sym typeface="Arial"/>
              </a:rPr>
              <a:t>Boîte d’authentification</a:t>
            </a:r>
            <a:r>
              <a:rPr b="0" i="0" lang="fr-FR" sz="2900" u="none" cap="none" strike="noStrike">
                <a:solidFill>
                  <a:srgbClr val="0093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 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11"/>
          <p:cNvCxnSpPr/>
          <p:nvPr/>
        </p:nvCxnSpPr>
        <p:spPr>
          <a:xfrm>
            <a:off x="479276" y="803343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6" name="Google Shape;4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17" name="Google Shape;4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275" y="1606623"/>
            <a:ext cx="7192800" cy="46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"/>
          <p:cNvSpPr/>
          <p:nvPr/>
        </p:nvSpPr>
        <p:spPr>
          <a:xfrm>
            <a:off x="4065866" y="1"/>
            <a:ext cx="2030100" cy="1989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2"/>
          <p:cNvSpPr/>
          <p:nvPr/>
        </p:nvSpPr>
        <p:spPr>
          <a:xfrm>
            <a:off x="6090407" y="0"/>
            <a:ext cx="2030100" cy="1989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2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2"/>
          <p:cNvSpPr/>
          <p:nvPr/>
        </p:nvSpPr>
        <p:spPr>
          <a:xfrm>
            <a:off x="-7925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2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2"/>
          <p:cNvSpPr txBox="1"/>
          <p:nvPr/>
        </p:nvSpPr>
        <p:spPr>
          <a:xfrm>
            <a:off x="8116578" y="-1"/>
            <a:ext cx="2034000" cy="3693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RÉALISATION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2"/>
          <p:cNvSpPr txBox="1"/>
          <p:nvPr/>
        </p:nvSpPr>
        <p:spPr>
          <a:xfrm>
            <a:off x="479276" y="793171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Scénario du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de «</a:t>
            </a:r>
            <a:r>
              <a:rPr b="0" i="0" lang="fr-FR" sz="2900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b="0" i="0" lang="fr-FR" sz="2700" u="none" cap="none" strike="noStrike">
                <a:solidFill>
                  <a:srgbClr val="009344"/>
                </a:solidFill>
                <a:latin typeface="Arial"/>
                <a:ea typeface="Arial"/>
                <a:cs typeface="Arial"/>
                <a:sym typeface="Arial"/>
              </a:rPr>
              <a:t>Boîte d’authentification</a:t>
            </a:r>
            <a:r>
              <a:rPr b="0" i="0" lang="fr-FR" sz="2900" u="none" cap="none" strike="noStrike">
                <a:solidFill>
                  <a:srgbClr val="0093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 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0" name="Google Shape;430;p12"/>
          <p:cNvCxnSpPr/>
          <p:nvPr/>
        </p:nvCxnSpPr>
        <p:spPr>
          <a:xfrm>
            <a:off x="479276" y="803343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32" name="Google Shape;4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700" y="1627352"/>
            <a:ext cx="8430600" cy="46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/>
          <p:nvPr/>
        </p:nvSpPr>
        <p:spPr>
          <a:xfrm>
            <a:off x="4065866" y="1"/>
            <a:ext cx="2030100" cy="1989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6"/>
          <p:cNvSpPr/>
          <p:nvPr/>
        </p:nvSpPr>
        <p:spPr>
          <a:xfrm>
            <a:off x="6090407" y="0"/>
            <a:ext cx="2030100" cy="1989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-7925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6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8116578" y="-1"/>
            <a:ext cx="2034000" cy="3693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RÉALISATION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479276" y="793171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Scénario du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de «</a:t>
            </a:r>
            <a:r>
              <a:rPr b="0" i="0" lang="fr-FR" sz="2900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b="0" i="0" lang="fr-FR" sz="2700" u="none" cap="none" strike="noStrike">
                <a:solidFill>
                  <a:srgbClr val="009344"/>
                </a:solidFill>
                <a:latin typeface="Arial"/>
                <a:ea typeface="Arial"/>
                <a:cs typeface="Arial"/>
                <a:sym typeface="Arial"/>
              </a:rPr>
              <a:t>Boîte d’authentification</a:t>
            </a:r>
            <a:r>
              <a:rPr b="0" i="0" lang="fr-FR" sz="2900" u="none" cap="none" strike="noStrike">
                <a:solidFill>
                  <a:srgbClr val="0093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 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p36"/>
          <p:cNvCxnSpPr/>
          <p:nvPr/>
        </p:nvCxnSpPr>
        <p:spPr>
          <a:xfrm>
            <a:off x="479276" y="803343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6" name="Google Shape;446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Une image contenant capture d’écran&#10;&#10;Description générée automatiquement" id="447" name="Google Shape;4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6963" y="1714997"/>
            <a:ext cx="6846888" cy="481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"/>
          <p:cNvSpPr/>
          <p:nvPr/>
        </p:nvSpPr>
        <p:spPr>
          <a:xfrm>
            <a:off x="4065866" y="1"/>
            <a:ext cx="2030100" cy="1989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6090407" y="0"/>
            <a:ext cx="2030100" cy="1989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7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7"/>
          <p:cNvSpPr/>
          <p:nvPr/>
        </p:nvSpPr>
        <p:spPr>
          <a:xfrm>
            <a:off x="-7925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7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8116578" y="-1"/>
            <a:ext cx="2034000" cy="3693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RÉALISATION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479276" y="793171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Scénario du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de « Modification d’un client 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0" name="Google Shape;460;p37"/>
          <p:cNvCxnSpPr/>
          <p:nvPr/>
        </p:nvCxnSpPr>
        <p:spPr>
          <a:xfrm>
            <a:off x="479276" y="803343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1" name="Google Shape;461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62" name="Google Shape;4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5975" y="1956900"/>
            <a:ext cx="8046275" cy="41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7725" y="2935500"/>
            <a:ext cx="287655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5691872" y="3239900"/>
            <a:ext cx="110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fr-FR" sz="2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2757" y="799292"/>
            <a:ext cx="2657861" cy="217327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3175681" y="939113"/>
            <a:ext cx="179173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fr-FR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3106" y="809030"/>
            <a:ext cx="1637274" cy="216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5292808" y="819660"/>
            <a:ext cx="179173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fr-FR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PRÉSENTATION GÉNÉRALE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1384" y="807303"/>
            <a:ext cx="2657859" cy="217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7372859" y="819660"/>
            <a:ext cx="179173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fr-FR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SPÉCIFICATION DES BESOINS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12757" y="3931879"/>
            <a:ext cx="2657862" cy="217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7321" y="3939888"/>
            <a:ext cx="1644643" cy="217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1383" y="3931882"/>
            <a:ext cx="2657859" cy="217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3175681" y="4885038"/>
            <a:ext cx="179173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fr-FR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CONCEPTION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292808" y="4901512"/>
            <a:ext cx="179173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fr-FR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RÉALISATION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7335788" y="4765585"/>
            <a:ext cx="179173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fr-FR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1"/>
          <p:cNvSpPr/>
          <p:nvPr/>
        </p:nvSpPr>
        <p:spPr>
          <a:xfrm>
            <a:off x="4065866" y="1"/>
            <a:ext cx="2030100" cy="1989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1"/>
          <p:cNvSpPr/>
          <p:nvPr/>
        </p:nvSpPr>
        <p:spPr>
          <a:xfrm>
            <a:off x="6090407" y="0"/>
            <a:ext cx="2030100" cy="1989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1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1"/>
          <p:cNvSpPr/>
          <p:nvPr/>
        </p:nvSpPr>
        <p:spPr>
          <a:xfrm>
            <a:off x="-7925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1"/>
          <p:cNvSpPr txBox="1"/>
          <p:nvPr/>
        </p:nvSpPr>
        <p:spPr>
          <a:xfrm>
            <a:off x="8116578" y="-1"/>
            <a:ext cx="2034000" cy="3693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RÉALISATION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1"/>
          <p:cNvSpPr txBox="1"/>
          <p:nvPr/>
        </p:nvSpPr>
        <p:spPr>
          <a:xfrm>
            <a:off x="479276" y="793171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Scénario du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de « Modification d’un client 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21"/>
          <p:cNvCxnSpPr/>
          <p:nvPr/>
        </p:nvCxnSpPr>
        <p:spPr>
          <a:xfrm>
            <a:off x="479276" y="803343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6" name="Google Shape;476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77" name="Google Shape;4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638" y="1756028"/>
            <a:ext cx="8856875" cy="4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/>
          <p:nvPr/>
        </p:nvSpPr>
        <p:spPr>
          <a:xfrm>
            <a:off x="4065866" y="1"/>
            <a:ext cx="2030100" cy="1989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8"/>
          <p:cNvSpPr/>
          <p:nvPr/>
        </p:nvSpPr>
        <p:spPr>
          <a:xfrm>
            <a:off x="6090407" y="0"/>
            <a:ext cx="2030100" cy="1989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8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-7925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8"/>
          <p:cNvSpPr txBox="1"/>
          <p:nvPr/>
        </p:nvSpPr>
        <p:spPr>
          <a:xfrm>
            <a:off x="8116578" y="-1"/>
            <a:ext cx="2034000" cy="3693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RÉALISATION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8"/>
          <p:cNvSpPr txBox="1"/>
          <p:nvPr/>
        </p:nvSpPr>
        <p:spPr>
          <a:xfrm>
            <a:off x="479276" y="793171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Scénario du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de « Modification d’un client 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38"/>
          <p:cNvCxnSpPr/>
          <p:nvPr/>
        </p:nvCxnSpPr>
        <p:spPr>
          <a:xfrm>
            <a:off x="479276" y="803343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" name="Google Shape;491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92" name="Google Shape;49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950" y="1885779"/>
            <a:ext cx="9512100" cy="4117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/>
          <p:nvPr/>
        </p:nvSpPr>
        <p:spPr>
          <a:xfrm>
            <a:off x="4065866" y="1"/>
            <a:ext cx="2030100" cy="1989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6090407" y="0"/>
            <a:ext cx="2030100" cy="1989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9"/>
          <p:cNvSpPr/>
          <p:nvPr/>
        </p:nvSpPr>
        <p:spPr>
          <a:xfrm>
            <a:off x="-7925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9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9"/>
          <p:cNvSpPr txBox="1"/>
          <p:nvPr/>
        </p:nvSpPr>
        <p:spPr>
          <a:xfrm>
            <a:off x="8116578" y="-1"/>
            <a:ext cx="2034000" cy="3693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RÉALISATION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9"/>
          <p:cNvSpPr txBox="1"/>
          <p:nvPr/>
        </p:nvSpPr>
        <p:spPr>
          <a:xfrm>
            <a:off x="479276" y="793171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Scénario du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de « Suppression d’un client 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39"/>
          <p:cNvCxnSpPr/>
          <p:nvPr/>
        </p:nvCxnSpPr>
        <p:spPr>
          <a:xfrm>
            <a:off x="479276" y="803343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6" name="Google Shape;506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507" name="Google Shape;50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638" y="1956252"/>
            <a:ext cx="8410726" cy="41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/>
          <p:nvPr/>
        </p:nvSpPr>
        <p:spPr>
          <a:xfrm>
            <a:off x="4065866" y="1"/>
            <a:ext cx="2030100" cy="1989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0"/>
          <p:cNvSpPr/>
          <p:nvPr/>
        </p:nvSpPr>
        <p:spPr>
          <a:xfrm>
            <a:off x="6090407" y="0"/>
            <a:ext cx="2030100" cy="1989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0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0"/>
          <p:cNvSpPr/>
          <p:nvPr/>
        </p:nvSpPr>
        <p:spPr>
          <a:xfrm>
            <a:off x="-7925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0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0"/>
          <p:cNvSpPr txBox="1"/>
          <p:nvPr/>
        </p:nvSpPr>
        <p:spPr>
          <a:xfrm>
            <a:off x="8116578" y="-1"/>
            <a:ext cx="2034000" cy="3693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RÉALISATION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0"/>
          <p:cNvSpPr txBox="1"/>
          <p:nvPr/>
        </p:nvSpPr>
        <p:spPr>
          <a:xfrm>
            <a:off x="479276" y="793171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Scénario du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de « Suppression d’un client 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40"/>
          <p:cNvCxnSpPr/>
          <p:nvPr/>
        </p:nvCxnSpPr>
        <p:spPr>
          <a:xfrm>
            <a:off x="479276" y="803343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1" name="Google Shape;521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522" name="Google Shape;5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575" y="1956250"/>
            <a:ext cx="8890851" cy="401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/>
          <p:nvPr/>
        </p:nvSpPr>
        <p:spPr>
          <a:xfrm>
            <a:off x="4065866" y="1"/>
            <a:ext cx="2030100" cy="1989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1"/>
          <p:cNvSpPr/>
          <p:nvPr/>
        </p:nvSpPr>
        <p:spPr>
          <a:xfrm>
            <a:off x="6090407" y="0"/>
            <a:ext cx="2030100" cy="1989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1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1"/>
          <p:cNvSpPr/>
          <p:nvPr/>
        </p:nvSpPr>
        <p:spPr>
          <a:xfrm>
            <a:off x="-7925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1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1"/>
          <p:cNvSpPr txBox="1"/>
          <p:nvPr/>
        </p:nvSpPr>
        <p:spPr>
          <a:xfrm>
            <a:off x="8116578" y="-1"/>
            <a:ext cx="2034000" cy="3693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RÉALISATION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1"/>
          <p:cNvSpPr txBox="1"/>
          <p:nvPr/>
        </p:nvSpPr>
        <p:spPr>
          <a:xfrm>
            <a:off x="479276" y="793171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Scénario du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de « Suppression d’un client 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41"/>
          <p:cNvCxnSpPr/>
          <p:nvPr/>
        </p:nvCxnSpPr>
        <p:spPr>
          <a:xfrm>
            <a:off x="479276" y="803343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6" name="Google Shape;536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537" name="Google Shape;53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201" y="1956243"/>
            <a:ext cx="9608675" cy="41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7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7"/>
          <p:cNvSpPr/>
          <p:nvPr/>
        </p:nvSpPr>
        <p:spPr>
          <a:xfrm>
            <a:off x="6090407" y="0"/>
            <a:ext cx="2030135" cy="198769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7"/>
          <p:cNvSpPr/>
          <p:nvPr/>
        </p:nvSpPr>
        <p:spPr>
          <a:xfrm>
            <a:off x="10138788" y="2778"/>
            <a:ext cx="2053212" cy="1959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7"/>
          <p:cNvSpPr/>
          <p:nvPr/>
        </p:nvSpPr>
        <p:spPr>
          <a:xfrm>
            <a:off x="-7925" y="1"/>
            <a:ext cx="2051581" cy="19599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7"/>
          <p:cNvSpPr/>
          <p:nvPr/>
        </p:nvSpPr>
        <p:spPr>
          <a:xfrm>
            <a:off x="2045288" y="1"/>
            <a:ext cx="2026172" cy="195992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7"/>
          <p:cNvSpPr txBox="1"/>
          <p:nvPr/>
        </p:nvSpPr>
        <p:spPr>
          <a:xfrm>
            <a:off x="8116578" y="-1"/>
            <a:ext cx="2034096" cy="369332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RÉALISATION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7"/>
          <p:cNvSpPr txBox="1"/>
          <p:nvPr/>
        </p:nvSpPr>
        <p:spPr>
          <a:xfrm>
            <a:off x="479276" y="463391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Langages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logiciels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17"/>
          <p:cNvCxnSpPr/>
          <p:nvPr/>
        </p:nvCxnSpPr>
        <p:spPr>
          <a:xfrm>
            <a:off x="479276" y="473563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1" name="Google Shape;551;p17"/>
          <p:cNvSpPr txBox="1"/>
          <p:nvPr>
            <p:ph idx="12" type="sldNum"/>
          </p:nvPr>
        </p:nvSpPr>
        <p:spPr>
          <a:xfrm>
            <a:off x="8587000" y="6323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52" name="Google Shape;552;p17"/>
          <p:cNvSpPr/>
          <p:nvPr/>
        </p:nvSpPr>
        <p:spPr>
          <a:xfrm>
            <a:off x="810522" y="2480562"/>
            <a:ext cx="3240300" cy="1164900"/>
          </a:xfrm>
          <a:prstGeom prst="rect">
            <a:avLst/>
          </a:prstGeom>
          <a:solidFill>
            <a:schemeClr val="dk1">
              <a:alpha val="3921"/>
            </a:schemeClr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-FR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Qt est un Framework initialement prévu pour faciliter la création d'interfaces graphiques pour le langage de programmation c++. </a:t>
            </a:r>
            <a:endParaRPr b="0" i="0" sz="1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17"/>
          <p:cNvSpPr/>
          <p:nvPr/>
        </p:nvSpPr>
        <p:spPr>
          <a:xfrm>
            <a:off x="7845293" y="2485833"/>
            <a:ext cx="3456300" cy="1164900"/>
          </a:xfrm>
          <a:prstGeom prst="rect">
            <a:avLst/>
          </a:prstGeom>
          <a:solidFill>
            <a:srgbClr val="3A3838">
              <a:alpha val="3921"/>
            </a:srgbClr>
          </a:solidFill>
          <a:ln cap="flat" cmpd="sng" w="12700">
            <a:solidFill>
              <a:srgbClr val="E627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-FR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Oracle Database est un SGBDR propriétaire fourni par Oracle Corporation. </a:t>
            </a:r>
            <a:endParaRPr b="0" i="0" sz="1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17"/>
          <p:cNvSpPr/>
          <p:nvPr/>
        </p:nvSpPr>
        <p:spPr>
          <a:xfrm>
            <a:off x="7976691" y="4752165"/>
            <a:ext cx="3345900" cy="1164900"/>
          </a:xfrm>
          <a:prstGeom prst="rect">
            <a:avLst/>
          </a:prstGeom>
          <a:solidFill>
            <a:srgbClr val="3A3838">
              <a:alpha val="3921"/>
            </a:srgbClr>
          </a:solidFill>
          <a:ln cap="flat" cmpd="sng" w="127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Instant Client est un reconditionnement des bibliothèques, outils et fichiers d'en-tête Oracle Database utilisables pour créer et exécuter des applications qui se connectent à une base de données Oracle distante (ou locale). 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17"/>
          <p:cNvSpPr/>
          <p:nvPr/>
        </p:nvSpPr>
        <p:spPr>
          <a:xfrm>
            <a:off x="936949" y="4781714"/>
            <a:ext cx="3168300" cy="1164900"/>
          </a:xfrm>
          <a:prstGeom prst="rect">
            <a:avLst/>
          </a:prstGeom>
          <a:solidFill>
            <a:srgbClr val="3A3838">
              <a:alpha val="3921"/>
            </a:srgbClr>
          </a:solidFill>
          <a:ln cap="flat" cmpd="sng" w="12700">
            <a:solidFill>
              <a:srgbClr val="00A89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Oracle SQL Developer est un EDI multiplateforme, fourni gratuitement par Oracle Corporation et utilisant la technologie Java.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6" name="Google Shape;5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298" y="1532226"/>
            <a:ext cx="981600" cy="9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9385" y="1539491"/>
            <a:ext cx="2660501" cy="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9485" y="3841322"/>
            <a:ext cx="623250" cy="7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52535" y="3619212"/>
            <a:ext cx="1164841" cy="1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8584" y="1461800"/>
            <a:ext cx="1164850" cy="996238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7"/>
          <p:cNvSpPr/>
          <p:nvPr/>
        </p:nvSpPr>
        <p:spPr>
          <a:xfrm>
            <a:off x="4363887" y="2485824"/>
            <a:ext cx="3168300" cy="1164900"/>
          </a:xfrm>
          <a:prstGeom prst="rect">
            <a:avLst/>
          </a:prstGeom>
          <a:solidFill>
            <a:srgbClr val="F3F3F3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fr-FR" sz="1250" u="none" cap="none" strike="noStrike">
                <a:solidFill>
                  <a:srgbClr val="4D5156"/>
                </a:solidFill>
                <a:latin typeface="Lato"/>
                <a:ea typeface="Lato"/>
                <a:cs typeface="Lato"/>
                <a:sym typeface="Lato"/>
              </a:rPr>
              <a:t>Edraw Max est un logiciel de création de diagrammes techniques d'entreprise 2D qui aide à créer des organigrammes, des organigrammes….</a:t>
            </a:r>
            <a:endParaRPr b="1" i="0" sz="17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2" name="Google Shape;562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94516" y="3715159"/>
            <a:ext cx="996250" cy="9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7"/>
          <p:cNvSpPr/>
          <p:nvPr/>
        </p:nvSpPr>
        <p:spPr>
          <a:xfrm>
            <a:off x="4352868" y="4775833"/>
            <a:ext cx="3456300" cy="1164900"/>
          </a:xfrm>
          <a:prstGeom prst="rect">
            <a:avLst/>
          </a:prstGeom>
          <a:solidFill>
            <a:srgbClr val="F3F3F3"/>
          </a:solidFill>
          <a:ln cap="flat" cmpd="sng" w="12700">
            <a:solidFill>
              <a:srgbClr val="674E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-FR" sz="14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StarUML est un logiciel de modélisation UML, qui a été "cédé comme open source" par son éditeur</a:t>
            </a:r>
            <a:endParaRPr b="0" i="0" sz="1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0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0"/>
          <p:cNvSpPr/>
          <p:nvPr/>
        </p:nvSpPr>
        <p:spPr>
          <a:xfrm>
            <a:off x="6090407" y="0"/>
            <a:ext cx="2030135" cy="198769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0"/>
          <p:cNvSpPr/>
          <p:nvPr/>
        </p:nvSpPr>
        <p:spPr>
          <a:xfrm>
            <a:off x="8112615" y="0"/>
            <a:ext cx="2030136" cy="198769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0"/>
          <p:cNvSpPr/>
          <p:nvPr/>
        </p:nvSpPr>
        <p:spPr>
          <a:xfrm>
            <a:off x="-7925" y="1"/>
            <a:ext cx="2051581" cy="19599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0"/>
          <p:cNvSpPr/>
          <p:nvPr/>
        </p:nvSpPr>
        <p:spPr>
          <a:xfrm>
            <a:off x="2045288" y="1"/>
            <a:ext cx="2026172" cy="195992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0"/>
          <p:cNvSpPr txBox="1"/>
          <p:nvPr/>
        </p:nvSpPr>
        <p:spPr>
          <a:xfrm>
            <a:off x="10137156" y="3432"/>
            <a:ext cx="2056475" cy="27699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-FR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CONCLUSION </a:t>
            </a:r>
            <a:endParaRPr b="1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0"/>
          <p:cNvSpPr txBox="1"/>
          <p:nvPr/>
        </p:nvSpPr>
        <p:spPr>
          <a:xfrm>
            <a:off x="479276" y="793171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3800"/>
              <a:buFont typeface="Lato"/>
              <a:buNone/>
            </a:pPr>
            <a:r>
              <a:rPr b="0" i="0" lang="fr-FR" sz="3800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20"/>
          <p:cNvCxnSpPr/>
          <p:nvPr/>
        </p:nvCxnSpPr>
        <p:spPr>
          <a:xfrm>
            <a:off x="479276" y="803343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7" name="Google Shape;57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78" name="Google Shape;578;p20"/>
          <p:cNvSpPr/>
          <p:nvPr/>
        </p:nvSpPr>
        <p:spPr>
          <a:xfrm>
            <a:off x="1082400" y="1773225"/>
            <a:ext cx="100272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fr-FR" sz="23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Ce travail nous a permis d’acquérir une expérience personnelle et professionnelle. </a:t>
            </a:r>
            <a:endParaRPr b="0" i="0" sz="23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fr-FR" sz="23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Il nous a été très bénéfique car on a eu la chance d’améliorer nos connaissances dans le domaine de la conception et cela sur le plan théorique ; mais aussi de découvrir et d’acquérir de nouvelles connaissances en matière de programmation et de développement de bases de données en ce qui concerne l’aspect pratique.</a:t>
            </a:r>
            <a:endParaRPr b="0" i="0" sz="23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fr-FR" sz="23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Il nous a été bénéfique d’un point de vue conception et design, puisque c’est notre toute première application avec interface graphique, développant ainsi notre côté artistique et créatif.</a:t>
            </a:r>
            <a:endParaRPr b="0" i="0" sz="23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42"/>
          <p:cNvGrpSpPr/>
          <p:nvPr/>
        </p:nvGrpSpPr>
        <p:grpSpPr>
          <a:xfrm>
            <a:off x="737936" y="2369199"/>
            <a:ext cx="2968522" cy="3556571"/>
            <a:chOff x="737936" y="1783262"/>
            <a:chExt cx="2968522" cy="3556571"/>
          </a:xfrm>
        </p:grpSpPr>
        <p:sp>
          <p:nvSpPr>
            <p:cNvPr id="585" name="Google Shape;585;p42"/>
            <p:cNvSpPr/>
            <p:nvPr/>
          </p:nvSpPr>
          <p:spPr>
            <a:xfrm>
              <a:off x="737936" y="1830902"/>
              <a:ext cx="2852403" cy="3508931"/>
            </a:xfrm>
            <a:custGeom>
              <a:rect b="b" l="l" r="r" t="t"/>
              <a:pathLst>
                <a:path extrusionOk="0" h="9426" w="7665">
                  <a:moveTo>
                    <a:pt x="7106" y="3294"/>
                  </a:moveTo>
                  <a:lnTo>
                    <a:pt x="7157" y="3409"/>
                  </a:lnTo>
                  <a:lnTo>
                    <a:pt x="7250" y="3644"/>
                  </a:lnTo>
                  <a:lnTo>
                    <a:pt x="7335" y="3878"/>
                  </a:lnTo>
                  <a:lnTo>
                    <a:pt x="7408" y="4116"/>
                  </a:lnTo>
                  <a:lnTo>
                    <a:pt x="7472" y="4351"/>
                  </a:lnTo>
                  <a:lnTo>
                    <a:pt x="7528" y="4587"/>
                  </a:lnTo>
                  <a:lnTo>
                    <a:pt x="7573" y="4823"/>
                  </a:lnTo>
                  <a:lnTo>
                    <a:pt x="7611" y="5059"/>
                  </a:lnTo>
                  <a:lnTo>
                    <a:pt x="7638" y="5292"/>
                  </a:lnTo>
                  <a:lnTo>
                    <a:pt x="7656" y="5523"/>
                  </a:lnTo>
                  <a:lnTo>
                    <a:pt x="7665" y="5753"/>
                  </a:lnTo>
                  <a:lnTo>
                    <a:pt x="7665" y="5979"/>
                  </a:lnTo>
                  <a:lnTo>
                    <a:pt x="7656" y="6202"/>
                  </a:lnTo>
                  <a:lnTo>
                    <a:pt x="7638" y="6421"/>
                  </a:lnTo>
                  <a:lnTo>
                    <a:pt x="7611" y="6637"/>
                  </a:lnTo>
                  <a:lnTo>
                    <a:pt x="7574" y="6848"/>
                  </a:lnTo>
                  <a:lnTo>
                    <a:pt x="7530" y="7053"/>
                  </a:lnTo>
                  <a:lnTo>
                    <a:pt x="7477" y="7253"/>
                  </a:lnTo>
                  <a:lnTo>
                    <a:pt x="7415" y="7447"/>
                  </a:lnTo>
                  <a:lnTo>
                    <a:pt x="7345" y="7635"/>
                  </a:lnTo>
                  <a:lnTo>
                    <a:pt x="7266" y="7816"/>
                  </a:lnTo>
                  <a:lnTo>
                    <a:pt x="7178" y="7988"/>
                  </a:lnTo>
                  <a:lnTo>
                    <a:pt x="7082" y="8154"/>
                  </a:lnTo>
                  <a:lnTo>
                    <a:pt x="6977" y="8312"/>
                  </a:lnTo>
                  <a:lnTo>
                    <a:pt x="6864" y="8460"/>
                  </a:lnTo>
                  <a:lnTo>
                    <a:pt x="6742" y="8600"/>
                  </a:lnTo>
                  <a:lnTo>
                    <a:pt x="6613" y="8730"/>
                  </a:lnTo>
                  <a:lnTo>
                    <a:pt x="6475" y="8850"/>
                  </a:lnTo>
                  <a:lnTo>
                    <a:pt x="6329" y="8959"/>
                  </a:lnTo>
                  <a:lnTo>
                    <a:pt x="6176" y="9058"/>
                  </a:lnTo>
                  <a:lnTo>
                    <a:pt x="6014" y="9145"/>
                  </a:lnTo>
                  <a:lnTo>
                    <a:pt x="5843" y="9220"/>
                  </a:lnTo>
                  <a:lnTo>
                    <a:pt x="5755" y="9252"/>
                  </a:lnTo>
                  <a:lnTo>
                    <a:pt x="5672" y="9282"/>
                  </a:lnTo>
                  <a:lnTo>
                    <a:pt x="5501" y="9330"/>
                  </a:lnTo>
                  <a:lnTo>
                    <a:pt x="5328" y="9369"/>
                  </a:lnTo>
                  <a:lnTo>
                    <a:pt x="5153" y="9397"/>
                  </a:lnTo>
                  <a:lnTo>
                    <a:pt x="4976" y="9417"/>
                  </a:lnTo>
                  <a:lnTo>
                    <a:pt x="4797" y="9426"/>
                  </a:lnTo>
                  <a:lnTo>
                    <a:pt x="4615" y="9424"/>
                  </a:lnTo>
                  <a:lnTo>
                    <a:pt x="4434" y="9414"/>
                  </a:lnTo>
                  <a:lnTo>
                    <a:pt x="4252" y="9395"/>
                  </a:lnTo>
                  <a:lnTo>
                    <a:pt x="4070" y="9365"/>
                  </a:lnTo>
                  <a:lnTo>
                    <a:pt x="3887" y="9325"/>
                  </a:lnTo>
                  <a:lnTo>
                    <a:pt x="3704" y="9275"/>
                  </a:lnTo>
                  <a:lnTo>
                    <a:pt x="3523" y="9218"/>
                  </a:lnTo>
                  <a:lnTo>
                    <a:pt x="3341" y="9150"/>
                  </a:lnTo>
                  <a:lnTo>
                    <a:pt x="3161" y="9073"/>
                  </a:lnTo>
                  <a:lnTo>
                    <a:pt x="2983" y="8988"/>
                  </a:lnTo>
                  <a:lnTo>
                    <a:pt x="2806" y="8892"/>
                  </a:lnTo>
                  <a:lnTo>
                    <a:pt x="2632" y="8788"/>
                  </a:lnTo>
                  <a:lnTo>
                    <a:pt x="2460" y="8674"/>
                  </a:lnTo>
                  <a:lnTo>
                    <a:pt x="2291" y="8552"/>
                  </a:lnTo>
                  <a:lnTo>
                    <a:pt x="2125" y="8421"/>
                  </a:lnTo>
                  <a:lnTo>
                    <a:pt x="1963" y="8281"/>
                  </a:lnTo>
                  <a:lnTo>
                    <a:pt x="1804" y="8132"/>
                  </a:lnTo>
                  <a:lnTo>
                    <a:pt x="1650" y="7975"/>
                  </a:lnTo>
                  <a:lnTo>
                    <a:pt x="1501" y="7810"/>
                  </a:lnTo>
                  <a:lnTo>
                    <a:pt x="1356" y="7635"/>
                  </a:lnTo>
                  <a:lnTo>
                    <a:pt x="1216" y="7452"/>
                  </a:lnTo>
                  <a:lnTo>
                    <a:pt x="1081" y="7261"/>
                  </a:lnTo>
                  <a:lnTo>
                    <a:pt x="951" y="7062"/>
                  </a:lnTo>
                  <a:lnTo>
                    <a:pt x="829" y="6853"/>
                  </a:lnTo>
                  <a:lnTo>
                    <a:pt x="713" y="6638"/>
                  </a:lnTo>
                  <a:lnTo>
                    <a:pt x="603" y="6414"/>
                  </a:lnTo>
                  <a:lnTo>
                    <a:pt x="551" y="6298"/>
                  </a:lnTo>
                  <a:lnTo>
                    <a:pt x="500" y="6182"/>
                  </a:lnTo>
                  <a:lnTo>
                    <a:pt x="408" y="5948"/>
                  </a:lnTo>
                  <a:lnTo>
                    <a:pt x="324" y="5715"/>
                  </a:lnTo>
                  <a:lnTo>
                    <a:pt x="251" y="5482"/>
                  </a:lnTo>
                  <a:lnTo>
                    <a:pt x="188" y="5248"/>
                  </a:lnTo>
                  <a:lnTo>
                    <a:pt x="133" y="5015"/>
                  </a:lnTo>
                  <a:lnTo>
                    <a:pt x="88" y="4783"/>
                  </a:lnTo>
                  <a:lnTo>
                    <a:pt x="53" y="4552"/>
                  </a:lnTo>
                  <a:lnTo>
                    <a:pt x="26" y="4324"/>
                  </a:lnTo>
                  <a:lnTo>
                    <a:pt x="9" y="4097"/>
                  </a:lnTo>
                  <a:lnTo>
                    <a:pt x="0" y="3873"/>
                  </a:lnTo>
                  <a:lnTo>
                    <a:pt x="1" y="3652"/>
                  </a:lnTo>
                  <a:lnTo>
                    <a:pt x="10" y="3432"/>
                  </a:lnTo>
                  <a:lnTo>
                    <a:pt x="27" y="3217"/>
                  </a:lnTo>
                  <a:lnTo>
                    <a:pt x="54" y="3006"/>
                  </a:lnTo>
                  <a:lnTo>
                    <a:pt x="89" y="2797"/>
                  </a:lnTo>
                  <a:lnTo>
                    <a:pt x="132" y="2595"/>
                  </a:lnTo>
                  <a:lnTo>
                    <a:pt x="184" y="2397"/>
                  </a:lnTo>
                  <a:lnTo>
                    <a:pt x="242" y="2204"/>
                  </a:lnTo>
                  <a:lnTo>
                    <a:pt x="311" y="2016"/>
                  </a:lnTo>
                  <a:lnTo>
                    <a:pt x="386" y="1834"/>
                  </a:lnTo>
                  <a:lnTo>
                    <a:pt x="469" y="1659"/>
                  </a:lnTo>
                  <a:lnTo>
                    <a:pt x="560" y="1491"/>
                  </a:lnTo>
                  <a:lnTo>
                    <a:pt x="658" y="1329"/>
                  </a:lnTo>
                  <a:lnTo>
                    <a:pt x="765" y="1173"/>
                  </a:lnTo>
                  <a:lnTo>
                    <a:pt x="879" y="1027"/>
                  </a:lnTo>
                  <a:lnTo>
                    <a:pt x="999" y="887"/>
                  </a:lnTo>
                  <a:lnTo>
                    <a:pt x="1127" y="757"/>
                  </a:lnTo>
                  <a:lnTo>
                    <a:pt x="1262" y="634"/>
                  </a:lnTo>
                  <a:lnTo>
                    <a:pt x="1405" y="521"/>
                  </a:lnTo>
                  <a:lnTo>
                    <a:pt x="1554" y="418"/>
                  </a:lnTo>
                  <a:lnTo>
                    <a:pt x="1711" y="323"/>
                  </a:lnTo>
                  <a:lnTo>
                    <a:pt x="1791" y="280"/>
                  </a:lnTo>
                  <a:lnTo>
                    <a:pt x="1875" y="239"/>
                  </a:lnTo>
                  <a:lnTo>
                    <a:pt x="2046" y="166"/>
                  </a:lnTo>
                  <a:lnTo>
                    <a:pt x="2221" y="107"/>
                  </a:lnTo>
                  <a:lnTo>
                    <a:pt x="2398" y="60"/>
                  </a:lnTo>
                  <a:lnTo>
                    <a:pt x="2578" y="28"/>
                  </a:lnTo>
                  <a:lnTo>
                    <a:pt x="2761" y="8"/>
                  </a:lnTo>
                  <a:lnTo>
                    <a:pt x="2943" y="0"/>
                  </a:lnTo>
                  <a:lnTo>
                    <a:pt x="3129" y="6"/>
                  </a:lnTo>
                  <a:lnTo>
                    <a:pt x="3315" y="22"/>
                  </a:lnTo>
                  <a:lnTo>
                    <a:pt x="3502" y="51"/>
                  </a:lnTo>
                  <a:lnTo>
                    <a:pt x="3690" y="92"/>
                  </a:lnTo>
                  <a:lnTo>
                    <a:pt x="3877" y="144"/>
                  </a:lnTo>
                  <a:lnTo>
                    <a:pt x="4063" y="206"/>
                  </a:lnTo>
                  <a:lnTo>
                    <a:pt x="4250" y="280"/>
                  </a:lnTo>
                  <a:lnTo>
                    <a:pt x="4435" y="365"/>
                  </a:lnTo>
                  <a:lnTo>
                    <a:pt x="4618" y="459"/>
                  </a:lnTo>
                  <a:lnTo>
                    <a:pt x="4799" y="564"/>
                  </a:lnTo>
                  <a:lnTo>
                    <a:pt x="4980" y="680"/>
                  </a:lnTo>
                  <a:lnTo>
                    <a:pt x="5156" y="804"/>
                  </a:lnTo>
                  <a:lnTo>
                    <a:pt x="5329" y="937"/>
                  </a:lnTo>
                  <a:lnTo>
                    <a:pt x="5501" y="1080"/>
                  </a:lnTo>
                  <a:lnTo>
                    <a:pt x="5668" y="1232"/>
                  </a:lnTo>
                  <a:lnTo>
                    <a:pt x="5830" y="1391"/>
                  </a:lnTo>
                  <a:lnTo>
                    <a:pt x="5989" y="1560"/>
                  </a:lnTo>
                  <a:lnTo>
                    <a:pt x="6142" y="1736"/>
                  </a:lnTo>
                  <a:lnTo>
                    <a:pt x="6291" y="1921"/>
                  </a:lnTo>
                  <a:lnTo>
                    <a:pt x="6434" y="2113"/>
                  </a:lnTo>
                  <a:lnTo>
                    <a:pt x="6571" y="2313"/>
                  </a:lnTo>
                  <a:lnTo>
                    <a:pt x="6702" y="2519"/>
                  </a:lnTo>
                  <a:lnTo>
                    <a:pt x="6828" y="2731"/>
                  </a:lnTo>
                  <a:lnTo>
                    <a:pt x="6944" y="2952"/>
                  </a:lnTo>
                  <a:lnTo>
                    <a:pt x="7055" y="3177"/>
                  </a:lnTo>
                  <a:lnTo>
                    <a:pt x="7106" y="3294"/>
                  </a:lnTo>
                  <a:close/>
                </a:path>
              </a:pathLst>
            </a:custGeom>
            <a:solidFill>
              <a:srgbClr val="7215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818327" y="1783262"/>
              <a:ext cx="2888131" cy="3516376"/>
            </a:xfrm>
            <a:custGeom>
              <a:rect b="b" l="l" r="r" t="t"/>
              <a:pathLst>
                <a:path extrusionOk="0" h="9447" w="7759">
                  <a:moveTo>
                    <a:pt x="7214" y="3250"/>
                  </a:moveTo>
                  <a:lnTo>
                    <a:pt x="7264" y="3366"/>
                  </a:lnTo>
                  <a:lnTo>
                    <a:pt x="7356" y="3599"/>
                  </a:lnTo>
                  <a:lnTo>
                    <a:pt x="7439" y="3834"/>
                  </a:lnTo>
                  <a:lnTo>
                    <a:pt x="7513" y="4067"/>
                  </a:lnTo>
                  <a:lnTo>
                    <a:pt x="7577" y="4302"/>
                  </a:lnTo>
                  <a:lnTo>
                    <a:pt x="7630" y="4534"/>
                  </a:lnTo>
                  <a:lnTo>
                    <a:pt x="7675" y="4767"/>
                  </a:lnTo>
                  <a:lnTo>
                    <a:pt x="7710" y="4998"/>
                  </a:lnTo>
                  <a:lnTo>
                    <a:pt x="7735" y="5227"/>
                  </a:lnTo>
                  <a:lnTo>
                    <a:pt x="7752" y="5454"/>
                  </a:lnTo>
                  <a:lnTo>
                    <a:pt x="7759" y="5678"/>
                  </a:lnTo>
                  <a:lnTo>
                    <a:pt x="7757" y="5900"/>
                  </a:lnTo>
                  <a:lnTo>
                    <a:pt x="7747" y="6119"/>
                  </a:lnTo>
                  <a:lnTo>
                    <a:pt x="7727" y="6334"/>
                  </a:lnTo>
                  <a:lnTo>
                    <a:pt x="7699" y="6545"/>
                  </a:lnTo>
                  <a:lnTo>
                    <a:pt x="7661" y="6753"/>
                  </a:lnTo>
                  <a:lnTo>
                    <a:pt x="7616" y="6955"/>
                  </a:lnTo>
                  <a:lnTo>
                    <a:pt x="7561" y="7152"/>
                  </a:lnTo>
                  <a:lnTo>
                    <a:pt x="7498" y="7344"/>
                  </a:lnTo>
                  <a:lnTo>
                    <a:pt x="7426" y="7529"/>
                  </a:lnTo>
                  <a:lnTo>
                    <a:pt x="7347" y="7709"/>
                  </a:lnTo>
                  <a:lnTo>
                    <a:pt x="7259" y="7881"/>
                  </a:lnTo>
                  <a:lnTo>
                    <a:pt x="7163" y="8049"/>
                  </a:lnTo>
                  <a:lnTo>
                    <a:pt x="7060" y="8207"/>
                  </a:lnTo>
                  <a:lnTo>
                    <a:pt x="6947" y="8358"/>
                  </a:lnTo>
                  <a:lnTo>
                    <a:pt x="6828" y="8501"/>
                  </a:lnTo>
                  <a:lnTo>
                    <a:pt x="6699" y="8636"/>
                  </a:lnTo>
                  <a:lnTo>
                    <a:pt x="6564" y="8762"/>
                  </a:lnTo>
                  <a:lnTo>
                    <a:pt x="6422" y="8880"/>
                  </a:lnTo>
                  <a:lnTo>
                    <a:pt x="6270" y="8986"/>
                  </a:lnTo>
                  <a:lnTo>
                    <a:pt x="6113" y="9083"/>
                  </a:lnTo>
                  <a:lnTo>
                    <a:pt x="5947" y="9170"/>
                  </a:lnTo>
                  <a:lnTo>
                    <a:pt x="5862" y="9209"/>
                  </a:lnTo>
                  <a:lnTo>
                    <a:pt x="5775" y="9246"/>
                  </a:lnTo>
                  <a:lnTo>
                    <a:pt x="5599" y="9310"/>
                  </a:lnTo>
                  <a:lnTo>
                    <a:pt x="5421" y="9362"/>
                  </a:lnTo>
                  <a:lnTo>
                    <a:pt x="5241" y="9401"/>
                  </a:lnTo>
                  <a:lnTo>
                    <a:pt x="5058" y="9428"/>
                  </a:lnTo>
                  <a:lnTo>
                    <a:pt x="4874" y="9443"/>
                  </a:lnTo>
                  <a:lnTo>
                    <a:pt x="4688" y="9447"/>
                  </a:lnTo>
                  <a:lnTo>
                    <a:pt x="4501" y="9439"/>
                  </a:lnTo>
                  <a:lnTo>
                    <a:pt x="4314" y="9420"/>
                  </a:lnTo>
                  <a:lnTo>
                    <a:pt x="4126" y="9390"/>
                  </a:lnTo>
                  <a:lnTo>
                    <a:pt x="3940" y="9349"/>
                  </a:lnTo>
                  <a:lnTo>
                    <a:pt x="3752" y="9297"/>
                  </a:lnTo>
                  <a:lnTo>
                    <a:pt x="3565" y="9235"/>
                  </a:lnTo>
                  <a:lnTo>
                    <a:pt x="3380" y="9162"/>
                  </a:lnTo>
                  <a:lnTo>
                    <a:pt x="3196" y="9080"/>
                  </a:lnTo>
                  <a:lnTo>
                    <a:pt x="3014" y="8987"/>
                  </a:lnTo>
                  <a:lnTo>
                    <a:pt x="2833" y="8885"/>
                  </a:lnTo>
                  <a:lnTo>
                    <a:pt x="2655" y="8773"/>
                  </a:lnTo>
                  <a:lnTo>
                    <a:pt x="2480" y="8653"/>
                  </a:lnTo>
                  <a:lnTo>
                    <a:pt x="2308" y="8522"/>
                  </a:lnTo>
                  <a:lnTo>
                    <a:pt x="2139" y="8383"/>
                  </a:lnTo>
                  <a:lnTo>
                    <a:pt x="1974" y="8234"/>
                  </a:lnTo>
                  <a:lnTo>
                    <a:pt x="1813" y="8078"/>
                  </a:lnTo>
                  <a:lnTo>
                    <a:pt x="1656" y="7913"/>
                  </a:lnTo>
                  <a:lnTo>
                    <a:pt x="1503" y="7740"/>
                  </a:lnTo>
                  <a:lnTo>
                    <a:pt x="1357" y="7559"/>
                  </a:lnTo>
                  <a:lnTo>
                    <a:pt x="1214" y="7370"/>
                  </a:lnTo>
                  <a:lnTo>
                    <a:pt x="1078" y="7173"/>
                  </a:lnTo>
                  <a:lnTo>
                    <a:pt x="948" y="6968"/>
                  </a:lnTo>
                  <a:lnTo>
                    <a:pt x="824" y="6756"/>
                  </a:lnTo>
                  <a:lnTo>
                    <a:pt x="707" y="6537"/>
                  </a:lnTo>
                  <a:lnTo>
                    <a:pt x="597" y="6312"/>
                  </a:lnTo>
                  <a:lnTo>
                    <a:pt x="545" y="6197"/>
                  </a:lnTo>
                  <a:lnTo>
                    <a:pt x="495" y="6080"/>
                  </a:lnTo>
                  <a:lnTo>
                    <a:pt x="403" y="5847"/>
                  </a:lnTo>
                  <a:lnTo>
                    <a:pt x="320" y="5613"/>
                  </a:lnTo>
                  <a:lnTo>
                    <a:pt x="246" y="5380"/>
                  </a:lnTo>
                  <a:lnTo>
                    <a:pt x="182" y="5145"/>
                  </a:lnTo>
                  <a:lnTo>
                    <a:pt x="129" y="4912"/>
                  </a:lnTo>
                  <a:lnTo>
                    <a:pt x="85" y="4680"/>
                  </a:lnTo>
                  <a:lnTo>
                    <a:pt x="50" y="4449"/>
                  </a:lnTo>
                  <a:lnTo>
                    <a:pt x="24" y="4220"/>
                  </a:lnTo>
                  <a:lnTo>
                    <a:pt x="7" y="3993"/>
                  </a:lnTo>
                  <a:lnTo>
                    <a:pt x="0" y="3769"/>
                  </a:lnTo>
                  <a:lnTo>
                    <a:pt x="2" y="3546"/>
                  </a:lnTo>
                  <a:lnTo>
                    <a:pt x="13" y="3328"/>
                  </a:lnTo>
                  <a:lnTo>
                    <a:pt x="32" y="3113"/>
                  </a:lnTo>
                  <a:lnTo>
                    <a:pt x="60" y="2902"/>
                  </a:lnTo>
                  <a:lnTo>
                    <a:pt x="98" y="2694"/>
                  </a:lnTo>
                  <a:lnTo>
                    <a:pt x="143" y="2492"/>
                  </a:lnTo>
                  <a:lnTo>
                    <a:pt x="198" y="2295"/>
                  </a:lnTo>
                  <a:lnTo>
                    <a:pt x="261" y="2103"/>
                  </a:lnTo>
                  <a:lnTo>
                    <a:pt x="333" y="1918"/>
                  </a:lnTo>
                  <a:lnTo>
                    <a:pt x="412" y="1738"/>
                  </a:lnTo>
                  <a:lnTo>
                    <a:pt x="500" y="1564"/>
                  </a:lnTo>
                  <a:lnTo>
                    <a:pt x="596" y="1398"/>
                  </a:lnTo>
                  <a:lnTo>
                    <a:pt x="699" y="1240"/>
                  </a:lnTo>
                  <a:lnTo>
                    <a:pt x="812" y="1088"/>
                  </a:lnTo>
                  <a:lnTo>
                    <a:pt x="931" y="945"/>
                  </a:lnTo>
                  <a:lnTo>
                    <a:pt x="1060" y="811"/>
                  </a:lnTo>
                  <a:lnTo>
                    <a:pt x="1195" y="684"/>
                  </a:lnTo>
                  <a:lnTo>
                    <a:pt x="1338" y="567"/>
                  </a:lnTo>
                  <a:lnTo>
                    <a:pt x="1489" y="461"/>
                  </a:lnTo>
                  <a:lnTo>
                    <a:pt x="1647" y="364"/>
                  </a:lnTo>
                  <a:lnTo>
                    <a:pt x="1812" y="276"/>
                  </a:lnTo>
                  <a:lnTo>
                    <a:pt x="1897" y="237"/>
                  </a:lnTo>
                  <a:lnTo>
                    <a:pt x="1984" y="201"/>
                  </a:lnTo>
                  <a:lnTo>
                    <a:pt x="2160" y="137"/>
                  </a:lnTo>
                  <a:lnTo>
                    <a:pt x="2338" y="85"/>
                  </a:lnTo>
                  <a:lnTo>
                    <a:pt x="2518" y="46"/>
                  </a:lnTo>
                  <a:lnTo>
                    <a:pt x="2701" y="19"/>
                  </a:lnTo>
                  <a:lnTo>
                    <a:pt x="2885" y="4"/>
                  </a:lnTo>
                  <a:lnTo>
                    <a:pt x="3071" y="0"/>
                  </a:lnTo>
                  <a:lnTo>
                    <a:pt x="3258" y="7"/>
                  </a:lnTo>
                  <a:lnTo>
                    <a:pt x="3445" y="27"/>
                  </a:lnTo>
                  <a:lnTo>
                    <a:pt x="3633" y="57"/>
                  </a:lnTo>
                  <a:lnTo>
                    <a:pt x="3819" y="98"/>
                  </a:lnTo>
                  <a:lnTo>
                    <a:pt x="4007" y="150"/>
                  </a:lnTo>
                  <a:lnTo>
                    <a:pt x="4194" y="212"/>
                  </a:lnTo>
                  <a:lnTo>
                    <a:pt x="4379" y="284"/>
                  </a:lnTo>
                  <a:lnTo>
                    <a:pt x="4563" y="367"/>
                  </a:lnTo>
                  <a:lnTo>
                    <a:pt x="4745" y="460"/>
                  </a:lnTo>
                  <a:lnTo>
                    <a:pt x="4926" y="561"/>
                  </a:lnTo>
                  <a:lnTo>
                    <a:pt x="5104" y="674"/>
                  </a:lnTo>
                  <a:lnTo>
                    <a:pt x="5279" y="794"/>
                  </a:lnTo>
                  <a:lnTo>
                    <a:pt x="5451" y="925"/>
                  </a:lnTo>
                  <a:lnTo>
                    <a:pt x="5621" y="1064"/>
                  </a:lnTo>
                  <a:lnTo>
                    <a:pt x="5785" y="1212"/>
                  </a:lnTo>
                  <a:lnTo>
                    <a:pt x="5946" y="1368"/>
                  </a:lnTo>
                  <a:lnTo>
                    <a:pt x="6103" y="1534"/>
                  </a:lnTo>
                  <a:lnTo>
                    <a:pt x="6256" y="1707"/>
                  </a:lnTo>
                  <a:lnTo>
                    <a:pt x="6402" y="1888"/>
                  </a:lnTo>
                  <a:lnTo>
                    <a:pt x="6545" y="2077"/>
                  </a:lnTo>
                  <a:lnTo>
                    <a:pt x="6681" y="2274"/>
                  </a:lnTo>
                  <a:lnTo>
                    <a:pt x="6811" y="2479"/>
                  </a:lnTo>
                  <a:lnTo>
                    <a:pt x="6935" y="2690"/>
                  </a:lnTo>
                  <a:lnTo>
                    <a:pt x="7052" y="2910"/>
                  </a:lnTo>
                  <a:lnTo>
                    <a:pt x="7162" y="3135"/>
                  </a:lnTo>
                  <a:lnTo>
                    <a:pt x="7214" y="3250"/>
                  </a:lnTo>
                  <a:close/>
                </a:path>
              </a:pathLst>
            </a:custGeom>
            <a:solidFill>
              <a:srgbClr val="9D17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2"/>
            <p:cNvSpPr/>
            <p:nvPr/>
          </p:nvSpPr>
          <p:spPr>
            <a:xfrm>
              <a:off x="818326" y="1783262"/>
              <a:ext cx="2888131" cy="3516376"/>
            </a:xfrm>
            <a:custGeom>
              <a:rect b="b" l="l" r="r" t="t"/>
              <a:pathLst>
                <a:path extrusionOk="0" h="9447" w="7759">
                  <a:moveTo>
                    <a:pt x="1897" y="237"/>
                  </a:moveTo>
                  <a:lnTo>
                    <a:pt x="1812" y="276"/>
                  </a:lnTo>
                  <a:lnTo>
                    <a:pt x="1647" y="363"/>
                  </a:lnTo>
                  <a:lnTo>
                    <a:pt x="1489" y="461"/>
                  </a:lnTo>
                  <a:lnTo>
                    <a:pt x="1338" y="567"/>
                  </a:lnTo>
                  <a:lnTo>
                    <a:pt x="1195" y="684"/>
                  </a:lnTo>
                  <a:lnTo>
                    <a:pt x="1060" y="810"/>
                  </a:lnTo>
                  <a:lnTo>
                    <a:pt x="931" y="945"/>
                  </a:lnTo>
                  <a:lnTo>
                    <a:pt x="812" y="1088"/>
                  </a:lnTo>
                  <a:lnTo>
                    <a:pt x="699" y="1240"/>
                  </a:lnTo>
                  <a:lnTo>
                    <a:pt x="596" y="1398"/>
                  </a:lnTo>
                  <a:lnTo>
                    <a:pt x="500" y="1564"/>
                  </a:lnTo>
                  <a:lnTo>
                    <a:pt x="412" y="1738"/>
                  </a:lnTo>
                  <a:lnTo>
                    <a:pt x="333" y="1918"/>
                  </a:lnTo>
                  <a:lnTo>
                    <a:pt x="261" y="2103"/>
                  </a:lnTo>
                  <a:lnTo>
                    <a:pt x="198" y="2295"/>
                  </a:lnTo>
                  <a:lnTo>
                    <a:pt x="143" y="2492"/>
                  </a:lnTo>
                  <a:lnTo>
                    <a:pt x="98" y="2694"/>
                  </a:lnTo>
                  <a:lnTo>
                    <a:pt x="60" y="2902"/>
                  </a:lnTo>
                  <a:lnTo>
                    <a:pt x="32" y="3113"/>
                  </a:lnTo>
                  <a:lnTo>
                    <a:pt x="13" y="3328"/>
                  </a:lnTo>
                  <a:lnTo>
                    <a:pt x="2" y="3546"/>
                  </a:lnTo>
                  <a:lnTo>
                    <a:pt x="0" y="3769"/>
                  </a:lnTo>
                  <a:lnTo>
                    <a:pt x="7" y="3993"/>
                  </a:lnTo>
                  <a:lnTo>
                    <a:pt x="24" y="4220"/>
                  </a:lnTo>
                  <a:lnTo>
                    <a:pt x="49" y="4449"/>
                  </a:lnTo>
                  <a:lnTo>
                    <a:pt x="84" y="4680"/>
                  </a:lnTo>
                  <a:lnTo>
                    <a:pt x="129" y="4912"/>
                  </a:lnTo>
                  <a:lnTo>
                    <a:pt x="182" y="5145"/>
                  </a:lnTo>
                  <a:lnTo>
                    <a:pt x="246" y="5380"/>
                  </a:lnTo>
                  <a:lnTo>
                    <a:pt x="320" y="5613"/>
                  </a:lnTo>
                  <a:lnTo>
                    <a:pt x="403" y="5847"/>
                  </a:lnTo>
                  <a:lnTo>
                    <a:pt x="495" y="6080"/>
                  </a:lnTo>
                  <a:lnTo>
                    <a:pt x="545" y="6197"/>
                  </a:lnTo>
                  <a:lnTo>
                    <a:pt x="597" y="6312"/>
                  </a:lnTo>
                  <a:lnTo>
                    <a:pt x="707" y="6537"/>
                  </a:lnTo>
                  <a:lnTo>
                    <a:pt x="824" y="6756"/>
                  </a:lnTo>
                  <a:lnTo>
                    <a:pt x="948" y="6968"/>
                  </a:lnTo>
                  <a:lnTo>
                    <a:pt x="1078" y="7173"/>
                  </a:lnTo>
                  <a:lnTo>
                    <a:pt x="1214" y="7370"/>
                  </a:lnTo>
                  <a:lnTo>
                    <a:pt x="1357" y="7559"/>
                  </a:lnTo>
                  <a:lnTo>
                    <a:pt x="1503" y="7740"/>
                  </a:lnTo>
                  <a:lnTo>
                    <a:pt x="1655" y="7913"/>
                  </a:lnTo>
                  <a:lnTo>
                    <a:pt x="1813" y="8078"/>
                  </a:lnTo>
                  <a:lnTo>
                    <a:pt x="1974" y="8234"/>
                  </a:lnTo>
                  <a:lnTo>
                    <a:pt x="2138" y="8383"/>
                  </a:lnTo>
                  <a:lnTo>
                    <a:pt x="2308" y="8522"/>
                  </a:lnTo>
                  <a:lnTo>
                    <a:pt x="2480" y="8653"/>
                  </a:lnTo>
                  <a:lnTo>
                    <a:pt x="2655" y="8773"/>
                  </a:lnTo>
                  <a:lnTo>
                    <a:pt x="2833" y="8885"/>
                  </a:lnTo>
                  <a:lnTo>
                    <a:pt x="3014" y="8987"/>
                  </a:lnTo>
                  <a:lnTo>
                    <a:pt x="3196" y="9080"/>
                  </a:lnTo>
                  <a:lnTo>
                    <a:pt x="3380" y="9162"/>
                  </a:lnTo>
                  <a:lnTo>
                    <a:pt x="3565" y="9235"/>
                  </a:lnTo>
                  <a:lnTo>
                    <a:pt x="3752" y="9297"/>
                  </a:lnTo>
                  <a:lnTo>
                    <a:pt x="3940" y="9349"/>
                  </a:lnTo>
                  <a:lnTo>
                    <a:pt x="4126" y="9390"/>
                  </a:lnTo>
                  <a:lnTo>
                    <a:pt x="4314" y="9420"/>
                  </a:lnTo>
                  <a:lnTo>
                    <a:pt x="4501" y="9439"/>
                  </a:lnTo>
                  <a:lnTo>
                    <a:pt x="4688" y="9447"/>
                  </a:lnTo>
                  <a:lnTo>
                    <a:pt x="4874" y="9443"/>
                  </a:lnTo>
                  <a:lnTo>
                    <a:pt x="5058" y="9428"/>
                  </a:lnTo>
                  <a:lnTo>
                    <a:pt x="5241" y="9401"/>
                  </a:lnTo>
                  <a:lnTo>
                    <a:pt x="5421" y="9362"/>
                  </a:lnTo>
                  <a:lnTo>
                    <a:pt x="5599" y="9310"/>
                  </a:lnTo>
                  <a:lnTo>
                    <a:pt x="5775" y="9246"/>
                  </a:lnTo>
                  <a:lnTo>
                    <a:pt x="5862" y="9209"/>
                  </a:lnTo>
                  <a:lnTo>
                    <a:pt x="5947" y="9170"/>
                  </a:lnTo>
                  <a:lnTo>
                    <a:pt x="6113" y="9083"/>
                  </a:lnTo>
                  <a:lnTo>
                    <a:pt x="6270" y="8986"/>
                  </a:lnTo>
                  <a:lnTo>
                    <a:pt x="6422" y="8878"/>
                  </a:lnTo>
                  <a:lnTo>
                    <a:pt x="6564" y="8762"/>
                  </a:lnTo>
                  <a:lnTo>
                    <a:pt x="6699" y="8636"/>
                  </a:lnTo>
                  <a:lnTo>
                    <a:pt x="6828" y="8501"/>
                  </a:lnTo>
                  <a:lnTo>
                    <a:pt x="6947" y="8358"/>
                  </a:lnTo>
                  <a:lnTo>
                    <a:pt x="7060" y="8207"/>
                  </a:lnTo>
                  <a:lnTo>
                    <a:pt x="7163" y="8049"/>
                  </a:lnTo>
                  <a:lnTo>
                    <a:pt x="7259" y="7881"/>
                  </a:lnTo>
                  <a:lnTo>
                    <a:pt x="7347" y="7709"/>
                  </a:lnTo>
                  <a:lnTo>
                    <a:pt x="7426" y="7529"/>
                  </a:lnTo>
                  <a:lnTo>
                    <a:pt x="7498" y="7344"/>
                  </a:lnTo>
                  <a:lnTo>
                    <a:pt x="7561" y="7152"/>
                  </a:lnTo>
                  <a:lnTo>
                    <a:pt x="7616" y="6955"/>
                  </a:lnTo>
                  <a:lnTo>
                    <a:pt x="7661" y="6753"/>
                  </a:lnTo>
                  <a:lnTo>
                    <a:pt x="7699" y="6545"/>
                  </a:lnTo>
                  <a:lnTo>
                    <a:pt x="7727" y="6334"/>
                  </a:lnTo>
                  <a:lnTo>
                    <a:pt x="7747" y="6119"/>
                  </a:lnTo>
                  <a:lnTo>
                    <a:pt x="7757" y="5900"/>
                  </a:lnTo>
                  <a:lnTo>
                    <a:pt x="7759" y="5678"/>
                  </a:lnTo>
                  <a:lnTo>
                    <a:pt x="7752" y="5454"/>
                  </a:lnTo>
                  <a:lnTo>
                    <a:pt x="7735" y="5227"/>
                  </a:lnTo>
                  <a:lnTo>
                    <a:pt x="7710" y="4998"/>
                  </a:lnTo>
                  <a:lnTo>
                    <a:pt x="7675" y="4767"/>
                  </a:lnTo>
                  <a:lnTo>
                    <a:pt x="7630" y="4534"/>
                  </a:lnTo>
                  <a:lnTo>
                    <a:pt x="7577" y="4300"/>
                  </a:lnTo>
                  <a:lnTo>
                    <a:pt x="7513" y="4067"/>
                  </a:lnTo>
                  <a:lnTo>
                    <a:pt x="7439" y="3834"/>
                  </a:lnTo>
                  <a:lnTo>
                    <a:pt x="7356" y="3599"/>
                  </a:lnTo>
                  <a:lnTo>
                    <a:pt x="7264" y="3366"/>
                  </a:lnTo>
                  <a:lnTo>
                    <a:pt x="7214" y="3250"/>
                  </a:lnTo>
                  <a:lnTo>
                    <a:pt x="7162" y="3135"/>
                  </a:lnTo>
                  <a:lnTo>
                    <a:pt x="7052" y="2910"/>
                  </a:lnTo>
                  <a:lnTo>
                    <a:pt x="6935" y="2690"/>
                  </a:lnTo>
                  <a:lnTo>
                    <a:pt x="6811" y="2479"/>
                  </a:lnTo>
                  <a:lnTo>
                    <a:pt x="6681" y="2274"/>
                  </a:lnTo>
                  <a:lnTo>
                    <a:pt x="6545" y="2077"/>
                  </a:lnTo>
                  <a:lnTo>
                    <a:pt x="6402" y="1888"/>
                  </a:lnTo>
                  <a:lnTo>
                    <a:pt x="6256" y="1707"/>
                  </a:lnTo>
                  <a:lnTo>
                    <a:pt x="6103" y="1533"/>
                  </a:lnTo>
                  <a:lnTo>
                    <a:pt x="5946" y="1368"/>
                  </a:lnTo>
                  <a:lnTo>
                    <a:pt x="5785" y="1212"/>
                  </a:lnTo>
                  <a:lnTo>
                    <a:pt x="5621" y="1064"/>
                  </a:lnTo>
                  <a:lnTo>
                    <a:pt x="5451" y="925"/>
                  </a:lnTo>
                  <a:lnTo>
                    <a:pt x="5279" y="794"/>
                  </a:lnTo>
                  <a:lnTo>
                    <a:pt x="5104" y="674"/>
                  </a:lnTo>
                  <a:lnTo>
                    <a:pt x="4926" y="561"/>
                  </a:lnTo>
                  <a:lnTo>
                    <a:pt x="4745" y="459"/>
                  </a:lnTo>
                  <a:lnTo>
                    <a:pt x="4563" y="367"/>
                  </a:lnTo>
                  <a:lnTo>
                    <a:pt x="4379" y="284"/>
                  </a:lnTo>
                  <a:lnTo>
                    <a:pt x="4194" y="211"/>
                  </a:lnTo>
                  <a:lnTo>
                    <a:pt x="4007" y="150"/>
                  </a:lnTo>
                  <a:lnTo>
                    <a:pt x="3819" y="98"/>
                  </a:lnTo>
                  <a:lnTo>
                    <a:pt x="3633" y="57"/>
                  </a:lnTo>
                  <a:lnTo>
                    <a:pt x="3445" y="27"/>
                  </a:lnTo>
                  <a:lnTo>
                    <a:pt x="3258" y="7"/>
                  </a:lnTo>
                  <a:lnTo>
                    <a:pt x="3071" y="0"/>
                  </a:lnTo>
                  <a:lnTo>
                    <a:pt x="2885" y="4"/>
                  </a:lnTo>
                  <a:lnTo>
                    <a:pt x="2701" y="19"/>
                  </a:lnTo>
                  <a:lnTo>
                    <a:pt x="2518" y="46"/>
                  </a:lnTo>
                  <a:lnTo>
                    <a:pt x="2338" y="85"/>
                  </a:lnTo>
                  <a:lnTo>
                    <a:pt x="2160" y="136"/>
                  </a:lnTo>
                  <a:lnTo>
                    <a:pt x="1984" y="201"/>
                  </a:lnTo>
                  <a:lnTo>
                    <a:pt x="1897" y="2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2"/>
            <p:cNvSpPr/>
            <p:nvPr/>
          </p:nvSpPr>
          <p:spPr>
            <a:xfrm>
              <a:off x="1031215" y="2040812"/>
              <a:ext cx="2463845" cy="2999786"/>
            </a:xfrm>
            <a:custGeom>
              <a:rect b="b" l="l" r="r" t="t"/>
              <a:pathLst>
                <a:path extrusionOk="0" h="8061" w="6619">
                  <a:moveTo>
                    <a:pt x="1617" y="202"/>
                  </a:moveTo>
                  <a:lnTo>
                    <a:pt x="1691" y="170"/>
                  </a:lnTo>
                  <a:lnTo>
                    <a:pt x="1842" y="116"/>
                  </a:lnTo>
                  <a:lnTo>
                    <a:pt x="1993" y="73"/>
                  </a:lnTo>
                  <a:lnTo>
                    <a:pt x="2148" y="39"/>
                  </a:lnTo>
                  <a:lnTo>
                    <a:pt x="2303" y="16"/>
                  </a:lnTo>
                  <a:lnTo>
                    <a:pt x="2460" y="3"/>
                  </a:lnTo>
                  <a:lnTo>
                    <a:pt x="2618" y="0"/>
                  </a:lnTo>
                  <a:lnTo>
                    <a:pt x="2777" y="7"/>
                  </a:lnTo>
                  <a:lnTo>
                    <a:pt x="2937" y="23"/>
                  </a:lnTo>
                  <a:lnTo>
                    <a:pt x="3098" y="49"/>
                  </a:lnTo>
                  <a:lnTo>
                    <a:pt x="3257" y="84"/>
                  </a:lnTo>
                  <a:lnTo>
                    <a:pt x="3418" y="128"/>
                  </a:lnTo>
                  <a:lnTo>
                    <a:pt x="3577" y="182"/>
                  </a:lnTo>
                  <a:lnTo>
                    <a:pt x="3735" y="244"/>
                  </a:lnTo>
                  <a:lnTo>
                    <a:pt x="3892" y="314"/>
                  </a:lnTo>
                  <a:lnTo>
                    <a:pt x="4048" y="393"/>
                  </a:lnTo>
                  <a:lnTo>
                    <a:pt x="4202" y="480"/>
                  </a:lnTo>
                  <a:lnTo>
                    <a:pt x="4354" y="576"/>
                  </a:lnTo>
                  <a:lnTo>
                    <a:pt x="4504" y="679"/>
                  </a:lnTo>
                  <a:lnTo>
                    <a:pt x="4650" y="791"/>
                  </a:lnTo>
                  <a:lnTo>
                    <a:pt x="4796" y="909"/>
                  </a:lnTo>
                  <a:lnTo>
                    <a:pt x="4937" y="1036"/>
                  </a:lnTo>
                  <a:lnTo>
                    <a:pt x="5074" y="1169"/>
                  </a:lnTo>
                  <a:lnTo>
                    <a:pt x="5208" y="1311"/>
                  </a:lnTo>
                  <a:lnTo>
                    <a:pt x="5337" y="1458"/>
                  </a:lnTo>
                  <a:lnTo>
                    <a:pt x="5463" y="1613"/>
                  </a:lnTo>
                  <a:lnTo>
                    <a:pt x="5585" y="1773"/>
                  </a:lnTo>
                  <a:lnTo>
                    <a:pt x="5700" y="1942"/>
                  </a:lnTo>
                  <a:lnTo>
                    <a:pt x="5812" y="2115"/>
                  </a:lnTo>
                  <a:lnTo>
                    <a:pt x="5917" y="2296"/>
                  </a:lnTo>
                  <a:lnTo>
                    <a:pt x="6016" y="2482"/>
                  </a:lnTo>
                  <a:lnTo>
                    <a:pt x="6111" y="2674"/>
                  </a:lnTo>
                  <a:lnTo>
                    <a:pt x="6155" y="2773"/>
                  </a:lnTo>
                  <a:lnTo>
                    <a:pt x="6198" y="2872"/>
                  </a:lnTo>
                  <a:lnTo>
                    <a:pt x="6277" y="3071"/>
                  </a:lnTo>
                  <a:lnTo>
                    <a:pt x="6347" y="3270"/>
                  </a:lnTo>
                  <a:lnTo>
                    <a:pt x="6411" y="3470"/>
                  </a:lnTo>
                  <a:lnTo>
                    <a:pt x="6464" y="3669"/>
                  </a:lnTo>
                  <a:lnTo>
                    <a:pt x="6510" y="3868"/>
                  </a:lnTo>
                  <a:lnTo>
                    <a:pt x="6548" y="4066"/>
                  </a:lnTo>
                  <a:lnTo>
                    <a:pt x="6578" y="4263"/>
                  </a:lnTo>
                  <a:lnTo>
                    <a:pt x="6598" y="4459"/>
                  </a:lnTo>
                  <a:lnTo>
                    <a:pt x="6613" y="4652"/>
                  </a:lnTo>
                  <a:lnTo>
                    <a:pt x="6619" y="4844"/>
                  </a:lnTo>
                  <a:lnTo>
                    <a:pt x="6618" y="5033"/>
                  </a:lnTo>
                  <a:lnTo>
                    <a:pt x="6609" y="5220"/>
                  </a:lnTo>
                  <a:lnTo>
                    <a:pt x="6592" y="5404"/>
                  </a:lnTo>
                  <a:lnTo>
                    <a:pt x="6567" y="5584"/>
                  </a:lnTo>
                  <a:lnTo>
                    <a:pt x="6535" y="5761"/>
                  </a:lnTo>
                  <a:lnTo>
                    <a:pt x="6496" y="5934"/>
                  </a:lnTo>
                  <a:lnTo>
                    <a:pt x="6449" y="6102"/>
                  </a:lnTo>
                  <a:lnTo>
                    <a:pt x="6396" y="6266"/>
                  </a:lnTo>
                  <a:lnTo>
                    <a:pt x="6335" y="6424"/>
                  </a:lnTo>
                  <a:lnTo>
                    <a:pt x="6267" y="6578"/>
                  </a:lnTo>
                  <a:lnTo>
                    <a:pt x="6193" y="6726"/>
                  </a:lnTo>
                  <a:lnTo>
                    <a:pt x="6110" y="6867"/>
                  </a:lnTo>
                  <a:lnTo>
                    <a:pt x="6022" y="7003"/>
                  </a:lnTo>
                  <a:lnTo>
                    <a:pt x="5926" y="7133"/>
                  </a:lnTo>
                  <a:lnTo>
                    <a:pt x="5823" y="7255"/>
                  </a:lnTo>
                  <a:lnTo>
                    <a:pt x="5716" y="7370"/>
                  </a:lnTo>
                  <a:lnTo>
                    <a:pt x="5600" y="7478"/>
                  </a:lnTo>
                  <a:lnTo>
                    <a:pt x="5477" y="7577"/>
                  </a:lnTo>
                  <a:lnTo>
                    <a:pt x="5349" y="7668"/>
                  </a:lnTo>
                  <a:lnTo>
                    <a:pt x="5215" y="7751"/>
                  </a:lnTo>
                  <a:lnTo>
                    <a:pt x="5074" y="7825"/>
                  </a:lnTo>
                  <a:lnTo>
                    <a:pt x="5002" y="7859"/>
                  </a:lnTo>
                  <a:lnTo>
                    <a:pt x="4928" y="7891"/>
                  </a:lnTo>
                  <a:lnTo>
                    <a:pt x="4777" y="7944"/>
                  </a:lnTo>
                  <a:lnTo>
                    <a:pt x="4626" y="7988"/>
                  </a:lnTo>
                  <a:lnTo>
                    <a:pt x="4472" y="8022"/>
                  </a:lnTo>
                  <a:lnTo>
                    <a:pt x="4316" y="8045"/>
                  </a:lnTo>
                  <a:lnTo>
                    <a:pt x="4159" y="8057"/>
                  </a:lnTo>
                  <a:lnTo>
                    <a:pt x="4001" y="8061"/>
                  </a:lnTo>
                  <a:lnTo>
                    <a:pt x="3842" y="8054"/>
                  </a:lnTo>
                  <a:lnTo>
                    <a:pt x="3682" y="8037"/>
                  </a:lnTo>
                  <a:lnTo>
                    <a:pt x="3521" y="8012"/>
                  </a:lnTo>
                  <a:lnTo>
                    <a:pt x="3362" y="7977"/>
                  </a:lnTo>
                  <a:lnTo>
                    <a:pt x="3201" y="7932"/>
                  </a:lnTo>
                  <a:lnTo>
                    <a:pt x="3042" y="7879"/>
                  </a:lnTo>
                  <a:lnTo>
                    <a:pt x="2884" y="7817"/>
                  </a:lnTo>
                  <a:lnTo>
                    <a:pt x="2727" y="7747"/>
                  </a:lnTo>
                  <a:lnTo>
                    <a:pt x="2571" y="7668"/>
                  </a:lnTo>
                  <a:lnTo>
                    <a:pt x="2417" y="7580"/>
                  </a:lnTo>
                  <a:lnTo>
                    <a:pt x="2265" y="7485"/>
                  </a:lnTo>
                  <a:lnTo>
                    <a:pt x="2115" y="7382"/>
                  </a:lnTo>
                  <a:lnTo>
                    <a:pt x="1969" y="7270"/>
                  </a:lnTo>
                  <a:lnTo>
                    <a:pt x="1824" y="7152"/>
                  </a:lnTo>
                  <a:lnTo>
                    <a:pt x="1682" y="7025"/>
                  </a:lnTo>
                  <a:lnTo>
                    <a:pt x="1545" y="6892"/>
                  </a:lnTo>
                  <a:lnTo>
                    <a:pt x="1411" y="6750"/>
                  </a:lnTo>
                  <a:lnTo>
                    <a:pt x="1282" y="6603"/>
                  </a:lnTo>
                  <a:lnTo>
                    <a:pt x="1156" y="6448"/>
                  </a:lnTo>
                  <a:lnTo>
                    <a:pt x="1034" y="6286"/>
                  </a:lnTo>
                  <a:lnTo>
                    <a:pt x="919" y="6119"/>
                  </a:lnTo>
                  <a:lnTo>
                    <a:pt x="807" y="5945"/>
                  </a:lnTo>
                  <a:lnTo>
                    <a:pt x="702" y="5764"/>
                  </a:lnTo>
                  <a:lnTo>
                    <a:pt x="603" y="5579"/>
                  </a:lnTo>
                  <a:lnTo>
                    <a:pt x="508" y="5386"/>
                  </a:lnTo>
                  <a:lnTo>
                    <a:pt x="464" y="5287"/>
                  </a:lnTo>
                  <a:lnTo>
                    <a:pt x="421" y="5189"/>
                  </a:lnTo>
                  <a:lnTo>
                    <a:pt x="342" y="4990"/>
                  </a:lnTo>
                  <a:lnTo>
                    <a:pt x="272" y="4791"/>
                  </a:lnTo>
                  <a:lnTo>
                    <a:pt x="210" y="4591"/>
                  </a:lnTo>
                  <a:lnTo>
                    <a:pt x="155" y="4391"/>
                  </a:lnTo>
                  <a:lnTo>
                    <a:pt x="109" y="4193"/>
                  </a:lnTo>
                  <a:lnTo>
                    <a:pt x="71" y="3995"/>
                  </a:lnTo>
                  <a:lnTo>
                    <a:pt x="41" y="3798"/>
                  </a:lnTo>
                  <a:lnTo>
                    <a:pt x="21" y="3602"/>
                  </a:lnTo>
                  <a:lnTo>
                    <a:pt x="6" y="3408"/>
                  </a:lnTo>
                  <a:lnTo>
                    <a:pt x="0" y="3217"/>
                  </a:lnTo>
                  <a:lnTo>
                    <a:pt x="1" y="3027"/>
                  </a:lnTo>
                  <a:lnTo>
                    <a:pt x="10" y="2840"/>
                  </a:lnTo>
                  <a:lnTo>
                    <a:pt x="27" y="2657"/>
                  </a:lnTo>
                  <a:lnTo>
                    <a:pt x="52" y="2476"/>
                  </a:lnTo>
                  <a:lnTo>
                    <a:pt x="84" y="2299"/>
                  </a:lnTo>
                  <a:lnTo>
                    <a:pt x="123" y="2127"/>
                  </a:lnTo>
                  <a:lnTo>
                    <a:pt x="170" y="1959"/>
                  </a:lnTo>
                  <a:lnTo>
                    <a:pt x="223" y="1795"/>
                  </a:lnTo>
                  <a:lnTo>
                    <a:pt x="284" y="1636"/>
                  </a:lnTo>
                  <a:lnTo>
                    <a:pt x="352" y="1483"/>
                  </a:lnTo>
                  <a:lnTo>
                    <a:pt x="426" y="1335"/>
                  </a:lnTo>
                  <a:lnTo>
                    <a:pt x="509" y="1193"/>
                  </a:lnTo>
                  <a:lnTo>
                    <a:pt x="597" y="1058"/>
                  </a:lnTo>
                  <a:lnTo>
                    <a:pt x="693" y="928"/>
                  </a:lnTo>
                  <a:lnTo>
                    <a:pt x="794" y="806"/>
                  </a:lnTo>
                  <a:lnTo>
                    <a:pt x="903" y="691"/>
                  </a:lnTo>
                  <a:lnTo>
                    <a:pt x="1019" y="583"/>
                  </a:lnTo>
                  <a:lnTo>
                    <a:pt x="1140" y="484"/>
                  </a:lnTo>
                  <a:lnTo>
                    <a:pt x="1269" y="393"/>
                  </a:lnTo>
                  <a:lnTo>
                    <a:pt x="1404" y="310"/>
                  </a:lnTo>
                  <a:lnTo>
                    <a:pt x="1545" y="235"/>
                  </a:lnTo>
                  <a:lnTo>
                    <a:pt x="1617" y="202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1261967" y="2243279"/>
              <a:ext cx="2082730" cy="2536793"/>
            </a:xfrm>
            <a:custGeom>
              <a:rect b="b" l="l" r="r" t="t"/>
              <a:pathLst>
                <a:path extrusionOk="0" h="6817" w="5598">
                  <a:moveTo>
                    <a:pt x="1369" y="173"/>
                  </a:moveTo>
                  <a:lnTo>
                    <a:pt x="1307" y="200"/>
                  </a:lnTo>
                  <a:lnTo>
                    <a:pt x="1188" y="263"/>
                  </a:lnTo>
                  <a:lnTo>
                    <a:pt x="1074" y="333"/>
                  </a:lnTo>
                  <a:lnTo>
                    <a:pt x="965" y="411"/>
                  </a:lnTo>
                  <a:lnTo>
                    <a:pt x="862" y="495"/>
                  </a:lnTo>
                  <a:lnTo>
                    <a:pt x="764" y="586"/>
                  </a:lnTo>
                  <a:lnTo>
                    <a:pt x="672" y="683"/>
                  </a:lnTo>
                  <a:lnTo>
                    <a:pt x="586" y="786"/>
                  </a:lnTo>
                  <a:lnTo>
                    <a:pt x="505" y="895"/>
                  </a:lnTo>
                  <a:lnTo>
                    <a:pt x="429" y="1010"/>
                  </a:lnTo>
                  <a:lnTo>
                    <a:pt x="361" y="1129"/>
                  </a:lnTo>
                  <a:lnTo>
                    <a:pt x="297" y="1255"/>
                  </a:lnTo>
                  <a:lnTo>
                    <a:pt x="240" y="1384"/>
                  </a:lnTo>
                  <a:lnTo>
                    <a:pt x="188" y="1518"/>
                  </a:lnTo>
                  <a:lnTo>
                    <a:pt x="143" y="1657"/>
                  </a:lnTo>
                  <a:lnTo>
                    <a:pt x="104" y="1799"/>
                  </a:lnTo>
                  <a:lnTo>
                    <a:pt x="70" y="1944"/>
                  </a:lnTo>
                  <a:lnTo>
                    <a:pt x="44" y="2093"/>
                  </a:lnTo>
                  <a:lnTo>
                    <a:pt x="24" y="2246"/>
                  </a:lnTo>
                  <a:lnTo>
                    <a:pt x="9" y="2402"/>
                  </a:lnTo>
                  <a:lnTo>
                    <a:pt x="2" y="2560"/>
                  </a:lnTo>
                  <a:lnTo>
                    <a:pt x="0" y="2720"/>
                  </a:lnTo>
                  <a:lnTo>
                    <a:pt x="6" y="2882"/>
                  </a:lnTo>
                  <a:lnTo>
                    <a:pt x="17" y="3046"/>
                  </a:lnTo>
                  <a:lnTo>
                    <a:pt x="35" y="3211"/>
                  </a:lnTo>
                  <a:lnTo>
                    <a:pt x="61" y="3378"/>
                  </a:lnTo>
                  <a:lnTo>
                    <a:pt x="92" y="3545"/>
                  </a:lnTo>
                  <a:lnTo>
                    <a:pt x="131" y="3714"/>
                  </a:lnTo>
                  <a:lnTo>
                    <a:pt x="178" y="3882"/>
                  </a:lnTo>
                  <a:lnTo>
                    <a:pt x="230" y="4051"/>
                  </a:lnTo>
                  <a:lnTo>
                    <a:pt x="291" y="4219"/>
                  </a:lnTo>
                  <a:lnTo>
                    <a:pt x="357" y="4388"/>
                  </a:lnTo>
                  <a:lnTo>
                    <a:pt x="393" y="4472"/>
                  </a:lnTo>
                  <a:lnTo>
                    <a:pt x="431" y="4555"/>
                  </a:lnTo>
                  <a:lnTo>
                    <a:pt x="510" y="4718"/>
                  </a:lnTo>
                  <a:lnTo>
                    <a:pt x="595" y="4875"/>
                  </a:lnTo>
                  <a:lnTo>
                    <a:pt x="683" y="5028"/>
                  </a:lnTo>
                  <a:lnTo>
                    <a:pt x="778" y="5176"/>
                  </a:lnTo>
                  <a:lnTo>
                    <a:pt x="877" y="5317"/>
                  </a:lnTo>
                  <a:lnTo>
                    <a:pt x="978" y="5454"/>
                  </a:lnTo>
                  <a:lnTo>
                    <a:pt x="1084" y="5585"/>
                  </a:lnTo>
                  <a:lnTo>
                    <a:pt x="1194" y="5710"/>
                  </a:lnTo>
                  <a:lnTo>
                    <a:pt x="1307" y="5829"/>
                  </a:lnTo>
                  <a:lnTo>
                    <a:pt x="1424" y="5942"/>
                  </a:lnTo>
                  <a:lnTo>
                    <a:pt x="1543" y="6049"/>
                  </a:lnTo>
                  <a:lnTo>
                    <a:pt x="1665" y="6149"/>
                  </a:lnTo>
                  <a:lnTo>
                    <a:pt x="1789" y="6244"/>
                  </a:lnTo>
                  <a:lnTo>
                    <a:pt x="1916" y="6331"/>
                  </a:lnTo>
                  <a:lnTo>
                    <a:pt x="2044" y="6411"/>
                  </a:lnTo>
                  <a:lnTo>
                    <a:pt x="2174" y="6485"/>
                  </a:lnTo>
                  <a:lnTo>
                    <a:pt x="2306" y="6552"/>
                  </a:lnTo>
                  <a:lnTo>
                    <a:pt x="2438" y="6612"/>
                  </a:lnTo>
                  <a:lnTo>
                    <a:pt x="2573" y="6664"/>
                  </a:lnTo>
                  <a:lnTo>
                    <a:pt x="2707" y="6709"/>
                  </a:lnTo>
                  <a:lnTo>
                    <a:pt x="2842" y="6745"/>
                  </a:lnTo>
                  <a:lnTo>
                    <a:pt x="2978" y="6775"/>
                  </a:lnTo>
                  <a:lnTo>
                    <a:pt x="3112" y="6797"/>
                  </a:lnTo>
                  <a:lnTo>
                    <a:pt x="3247" y="6810"/>
                  </a:lnTo>
                  <a:lnTo>
                    <a:pt x="3382" y="6817"/>
                  </a:lnTo>
                  <a:lnTo>
                    <a:pt x="3517" y="6814"/>
                  </a:lnTo>
                  <a:lnTo>
                    <a:pt x="3649" y="6802"/>
                  </a:lnTo>
                  <a:lnTo>
                    <a:pt x="3781" y="6783"/>
                  </a:lnTo>
                  <a:lnTo>
                    <a:pt x="3911" y="6754"/>
                  </a:lnTo>
                  <a:lnTo>
                    <a:pt x="4040" y="6718"/>
                  </a:lnTo>
                  <a:lnTo>
                    <a:pt x="4166" y="6671"/>
                  </a:lnTo>
                  <a:lnTo>
                    <a:pt x="4228" y="6645"/>
                  </a:lnTo>
                  <a:lnTo>
                    <a:pt x="4291" y="6617"/>
                  </a:lnTo>
                  <a:lnTo>
                    <a:pt x="4410" y="6555"/>
                  </a:lnTo>
                  <a:lnTo>
                    <a:pt x="4524" y="6483"/>
                  </a:lnTo>
                  <a:lnTo>
                    <a:pt x="4633" y="6407"/>
                  </a:lnTo>
                  <a:lnTo>
                    <a:pt x="4736" y="6323"/>
                  </a:lnTo>
                  <a:lnTo>
                    <a:pt x="4834" y="6232"/>
                  </a:lnTo>
                  <a:lnTo>
                    <a:pt x="4926" y="6135"/>
                  </a:lnTo>
                  <a:lnTo>
                    <a:pt x="5013" y="6031"/>
                  </a:lnTo>
                  <a:lnTo>
                    <a:pt x="5093" y="5922"/>
                  </a:lnTo>
                  <a:lnTo>
                    <a:pt x="5168" y="5807"/>
                  </a:lnTo>
                  <a:lnTo>
                    <a:pt x="5237" y="5688"/>
                  </a:lnTo>
                  <a:lnTo>
                    <a:pt x="5300" y="5562"/>
                  </a:lnTo>
                  <a:lnTo>
                    <a:pt x="5357" y="5432"/>
                  </a:lnTo>
                  <a:lnTo>
                    <a:pt x="5409" y="5299"/>
                  </a:lnTo>
                  <a:lnTo>
                    <a:pt x="5455" y="5160"/>
                  </a:lnTo>
                  <a:lnTo>
                    <a:pt x="5493" y="5019"/>
                  </a:lnTo>
                  <a:lnTo>
                    <a:pt x="5527" y="4872"/>
                  </a:lnTo>
                  <a:lnTo>
                    <a:pt x="5554" y="4723"/>
                  </a:lnTo>
                  <a:lnTo>
                    <a:pt x="5575" y="4570"/>
                  </a:lnTo>
                  <a:lnTo>
                    <a:pt x="5589" y="4415"/>
                  </a:lnTo>
                  <a:lnTo>
                    <a:pt x="5597" y="4258"/>
                  </a:lnTo>
                  <a:lnTo>
                    <a:pt x="5598" y="4097"/>
                  </a:lnTo>
                  <a:lnTo>
                    <a:pt x="5593" y="3935"/>
                  </a:lnTo>
                  <a:lnTo>
                    <a:pt x="5580" y="3772"/>
                  </a:lnTo>
                  <a:lnTo>
                    <a:pt x="5562" y="3606"/>
                  </a:lnTo>
                  <a:lnTo>
                    <a:pt x="5537" y="3440"/>
                  </a:lnTo>
                  <a:lnTo>
                    <a:pt x="5505" y="3272"/>
                  </a:lnTo>
                  <a:lnTo>
                    <a:pt x="5466" y="3103"/>
                  </a:lnTo>
                  <a:lnTo>
                    <a:pt x="5421" y="2935"/>
                  </a:lnTo>
                  <a:lnTo>
                    <a:pt x="5368" y="2766"/>
                  </a:lnTo>
                  <a:lnTo>
                    <a:pt x="5308" y="2598"/>
                  </a:lnTo>
                  <a:lnTo>
                    <a:pt x="5241" y="2429"/>
                  </a:lnTo>
                  <a:lnTo>
                    <a:pt x="5204" y="2346"/>
                  </a:lnTo>
                  <a:lnTo>
                    <a:pt x="5167" y="2262"/>
                  </a:lnTo>
                  <a:lnTo>
                    <a:pt x="5088" y="2100"/>
                  </a:lnTo>
                  <a:lnTo>
                    <a:pt x="5003" y="1942"/>
                  </a:lnTo>
                  <a:lnTo>
                    <a:pt x="4914" y="1789"/>
                  </a:lnTo>
                  <a:lnTo>
                    <a:pt x="4819" y="1641"/>
                  </a:lnTo>
                  <a:lnTo>
                    <a:pt x="4722" y="1500"/>
                  </a:lnTo>
                  <a:lnTo>
                    <a:pt x="4620" y="1364"/>
                  </a:lnTo>
                  <a:lnTo>
                    <a:pt x="4514" y="1233"/>
                  </a:lnTo>
                  <a:lnTo>
                    <a:pt x="4403" y="1107"/>
                  </a:lnTo>
                  <a:lnTo>
                    <a:pt x="4291" y="988"/>
                  </a:lnTo>
                  <a:lnTo>
                    <a:pt x="4174" y="875"/>
                  </a:lnTo>
                  <a:lnTo>
                    <a:pt x="4055" y="769"/>
                  </a:lnTo>
                  <a:lnTo>
                    <a:pt x="3933" y="668"/>
                  </a:lnTo>
                  <a:lnTo>
                    <a:pt x="3808" y="574"/>
                  </a:lnTo>
                  <a:lnTo>
                    <a:pt x="3683" y="486"/>
                  </a:lnTo>
                  <a:lnTo>
                    <a:pt x="3553" y="406"/>
                  </a:lnTo>
                  <a:lnTo>
                    <a:pt x="3423" y="332"/>
                  </a:lnTo>
                  <a:lnTo>
                    <a:pt x="3291" y="266"/>
                  </a:lnTo>
                  <a:lnTo>
                    <a:pt x="3159" y="206"/>
                  </a:lnTo>
                  <a:lnTo>
                    <a:pt x="3026" y="153"/>
                  </a:lnTo>
                  <a:lnTo>
                    <a:pt x="2891" y="109"/>
                  </a:lnTo>
                  <a:lnTo>
                    <a:pt x="2756" y="72"/>
                  </a:lnTo>
                  <a:lnTo>
                    <a:pt x="2620" y="42"/>
                  </a:lnTo>
                  <a:lnTo>
                    <a:pt x="2485" y="20"/>
                  </a:lnTo>
                  <a:lnTo>
                    <a:pt x="2350" y="7"/>
                  </a:lnTo>
                  <a:lnTo>
                    <a:pt x="2215" y="0"/>
                  </a:lnTo>
                  <a:lnTo>
                    <a:pt x="2082" y="3"/>
                  </a:lnTo>
                  <a:lnTo>
                    <a:pt x="1948" y="14"/>
                  </a:lnTo>
                  <a:lnTo>
                    <a:pt x="1818" y="34"/>
                  </a:lnTo>
                  <a:lnTo>
                    <a:pt x="1687" y="62"/>
                  </a:lnTo>
                  <a:lnTo>
                    <a:pt x="1558" y="99"/>
                  </a:lnTo>
                  <a:lnTo>
                    <a:pt x="1431" y="145"/>
                  </a:lnTo>
                  <a:lnTo>
                    <a:pt x="1369" y="173"/>
                  </a:lnTo>
                </a:path>
              </a:pathLst>
            </a:custGeom>
            <a:solidFill>
              <a:srgbClr val="BF1E2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1473366" y="2500829"/>
              <a:ext cx="1659932" cy="2021693"/>
            </a:xfrm>
            <a:custGeom>
              <a:rect b="b" l="l" r="r" t="t"/>
              <a:pathLst>
                <a:path extrusionOk="0" h="5429" w="4461">
                  <a:moveTo>
                    <a:pt x="1091" y="136"/>
                  </a:moveTo>
                  <a:lnTo>
                    <a:pt x="1141" y="114"/>
                  </a:lnTo>
                  <a:lnTo>
                    <a:pt x="1242" y="77"/>
                  </a:lnTo>
                  <a:lnTo>
                    <a:pt x="1344" y="49"/>
                  </a:lnTo>
                  <a:lnTo>
                    <a:pt x="1448" y="26"/>
                  </a:lnTo>
                  <a:lnTo>
                    <a:pt x="1553" y="10"/>
                  </a:lnTo>
                  <a:lnTo>
                    <a:pt x="1659" y="2"/>
                  </a:lnTo>
                  <a:lnTo>
                    <a:pt x="1765" y="0"/>
                  </a:lnTo>
                  <a:lnTo>
                    <a:pt x="1873" y="5"/>
                  </a:lnTo>
                  <a:lnTo>
                    <a:pt x="1981" y="15"/>
                  </a:lnTo>
                  <a:lnTo>
                    <a:pt x="2088" y="32"/>
                  </a:lnTo>
                  <a:lnTo>
                    <a:pt x="2250" y="70"/>
                  </a:lnTo>
                  <a:lnTo>
                    <a:pt x="2464" y="141"/>
                  </a:lnTo>
                  <a:lnTo>
                    <a:pt x="2677" y="237"/>
                  </a:lnTo>
                  <a:lnTo>
                    <a:pt x="2884" y="354"/>
                  </a:lnTo>
                  <a:lnTo>
                    <a:pt x="3085" y="493"/>
                  </a:lnTo>
                  <a:lnTo>
                    <a:pt x="3279" y="653"/>
                  </a:lnTo>
                  <a:lnTo>
                    <a:pt x="3465" y="833"/>
                  </a:lnTo>
                  <a:lnTo>
                    <a:pt x="3640" y="1033"/>
                  </a:lnTo>
                  <a:lnTo>
                    <a:pt x="3803" y="1250"/>
                  </a:lnTo>
                  <a:lnTo>
                    <a:pt x="3953" y="1485"/>
                  </a:lnTo>
                  <a:lnTo>
                    <a:pt x="4087" y="1735"/>
                  </a:lnTo>
                  <a:lnTo>
                    <a:pt x="4148" y="1867"/>
                  </a:lnTo>
                  <a:lnTo>
                    <a:pt x="4205" y="2001"/>
                  </a:lnTo>
                  <a:lnTo>
                    <a:pt x="4299" y="2269"/>
                  </a:lnTo>
                  <a:lnTo>
                    <a:pt x="4372" y="2539"/>
                  </a:lnTo>
                  <a:lnTo>
                    <a:pt x="4424" y="2804"/>
                  </a:lnTo>
                  <a:lnTo>
                    <a:pt x="4452" y="3069"/>
                  </a:lnTo>
                  <a:lnTo>
                    <a:pt x="4461" y="3327"/>
                  </a:lnTo>
                  <a:lnTo>
                    <a:pt x="4448" y="3578"/>
                  </a:lnTo>
                  <a:lnTo>
                    <a:pt x="4416" y="3822"/>
                  </a:lnTo>
                  <a:lnTo>
                    <a:pt x="4363" y="4054"/>
                  </a:lnTo>
                  <a:lnTo>
                    <a:pt x="4290" y="4274"/>
                  </a:lnTo>
                  <a:lnTo>
                    <a:pt x="4200" y="4482"/>
                  </a:lnTo>
                  <a:lnTo>
                    <a:pt x="4118" y="4626"/>
                  </a:lnTo>
                  <a:lnTo>
                    <a:pt x="4058" y="4718"/>
                  </a:lnTo>
                  <a:lnTo>
                    <a:pt x="3993" y="4804"/>
                  </a:lnTo>
                  <a:lnTo>
                    <a:pt x="3925" y="4886"/>
                  </a:lnTo>
                  <a:lnTo>
                    <a:pt x="3851" y="4964"/>
                  </a:lnTo>
                  <a:lnTo>
                    <a:pt x="3773" y="5036"/>
                  </a:lnTo>
                  <a:lnTo>
                    <a:pt x="3691" y="5104"/>
                  </a:lnTo>
                  <a:lnTo>
                    <a:pt x="3605" y="5165"/>
                  </a:lnTo>
                  <a:lnTo>
                    <a:pt x="3514" y="5220"/>
                  </a:lnTo>
                  <a:lnTo>
                    <a:pt x="3419" y="5271"/>
                  </a:lnTo>
                  <a:lnTo>
                    <a:pt x="3370" y="5293"/>
                  </a:lnTo>
                  <a:lnTo>
                    <a:pt x="3321" y="5315"/>
                  </a:lnTo>
                  <a:lnTo>
                    <a:pt x="3220" y="5351"/>
                  </a:lnTo>
                  <a:lnTo>
                    <a:pt x="3117" y="5381"/>
                  </a:lnTo>
                  <a:lnTo>
                    <a:pt x="3014" y="5403"/>
                  </a:lnTo>
                  <a:lnTo>
                    <a:pt x="2909" y="5419"/>
                  </a:lnTo>
                  <a:lnTo>
                    <a:pt x="2802" y="5428"/>
                  </a:lnTo>
                  <a:lnTo>
                    <a:pt x="2696" y="5429"/>
                  </a:lnTo>
                  <a:lnTo>
                    <a:pt x="2588" y="5425"/>
                  </a:lnTo>
                  <a:lnTo>
                    <a:pt x="2481" y="5414"/>
                  </a:lnTo>
                  <a:lnTo>
                    <a:pt x="2373" y="5397"/>
                  </a:lnTo>
                  <a:lnTo>
                    <a:pt x="2213" y="5359"/>
                  </a:lnTo>
                  <a:lnTo>
                    <a:pt x="1997" y="5288"/>
                  </a:lnTo>
                  <a:lnTo>
                    <a:pt x="1786" y="5193"/>
                  </a:lnTo>
                  <a:lnTo>
                    <a:pt x="1579" y="5075"/>
                  </a:lnTo>
                  <a:lnTo>
                    <a:pt x="1377" y="4935"/>
                  </a:lnTo>
                  <a:lnTo>
                    <a:pt x="1182" y="4776"/>
                  </a:lnTo>
                  <a:lnTo>
                    <a:pt x="997" y="4596"/>
                  </a:lnTo>
                  <a:lnTo>
                    <a:pt x="822" y="4396"/>
                  </a:lnTo>
                  <a:lnTo>
                    <a:pt x="659" y="4180"/>
                  </a:lnTo>
                  <a:lnTo>
                    <a:pt x="509" y="3945"/>
                  </a:lnTo>
                  <a:lnTo>
                    <a:pt x="375" y="3694"/>
                  </a:lnTo>
                  <a:lnTo>
                    <a:pt x="314" y="3561"/>
                  </a:lnTo>
                  <a:lnTo>
                    <a:pt x="257" y="3428"/>
                  </a:lnTo>
                  <a:lnTo>
                    <a:pt x="162" y="3160"/>
                  </a:lnTo>
                  <a:lnTo>
                    <a:pt x="90" y="2891"/>
                  </a:lnTo>
                  <a:lnTo>
                    <a:pt x="39" y="2624"/>
                  </a:lnTo>
                  <a:lnTo>
                    <a:pt x="9" y="2361"/>
                  </a:lnTo>
                  <a:lnTo>
                    <a:pt x="0" y="2102"/>
                  </a:lnTo>
                  <a:lnTo>
                    <a:pt x="13" y="1851"/>
                  </a:lnTo>
                  <a:lnTo>
                    <a:pt x="45" y="1608"/>
                  </a:lnTo>
                  <a:lnTo>
                    <a:pt x="99" y="1375"/>
                  </a:lnTo>
                  <a:lnTo>
                    <a:pt x="171" y="1155"/>
                  </a:lnTo>
                  <a:lnTo>
                    <a:pt x="263" y="947"/>
                  </a:lnTo>
                  <a:lnTo>
                    <a:pt x="344" y="803"/>
                  </a:lnTo>
                  <a:lnTo>
                    <a:pt x="405" y="711"/>
                  </a:lnTo>
                  <a:lnTo>
                    <a:pt x="468" y="624"/>
                  </a:lnTo>
                  <a:lnTo>
                    <a:pt x="537" y="543"/>
                  </a:lnTo>
                  <a:lnTo>
                    <a:pt x="611" y="465"/>
                  </a:lnTo>
                  <a:lnTo>
                    <a:pt x="688" y="392"/>
                  </a:lnTo>
                  <a:lnTo>
                    <a:pt x="770" y="325"/>
                  </a:lnTo>
                  <a:lnTo>
                    <a:pt x="857" y="264"/>
                  </a:lnTo>
                  <a:lnTo>
                    <a:pt x="948" y="208"/>
                  </a:lnTo>
                  <a:lnTo>
                    <a:pt x="1042" y="158"/>
                  </a:lnTo>
                  <a:lnTo>
                    <a:pt x="1091" y="136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1644568" y="2710739"/>
              <a:ext cx="1316034" cy="1601870"/>
            </a:xfrm>
            <a:custGeom>
              <a:rect b="b" l="l" r="r" t="t"/>
              <a:pathLst>
                <a:path extrusionOk="0" h="4305" w="3536">
                  <a:moveTo>
                    <a:pt x="864" y="108"/>
                  </a:moveTo>
                  <a:lnTo>
                    <a:pt x="787" y="145"/>
                  </a:lnTo>
                  <a:lnTo>
                    <a:pt x="643" y="233"/>
                  </a:lnTo>
                  <a:lnTo>
                    <a:pt x="513" y="340"/>
                  </a:lnTo>
                  <a:lnTo>
                    <a:pt x="396" y="463"/>
                  </a:lnTo>
                  <a:lnTo>
                    <a:pt x="294" y="600"/>
                  </a:lnTo>
                  <a:lnTo>
                    <a:pt x="207" y="752"/>
                  </a:lnTo>
                  <a:lnTo>
                    <a:pt x="135" y="915"/>
                  </a:lnTo>
                  <a:lnTo>
                    <a:pt x="78" y="1090"/>
                  </a:lnTo>
                  <a:lnTo>
                    <a:pt x="35" y="1274"/>
                  </a:lnTo>
                  <a:lnTo>
                    <a:pt x="9" y="1467"/>
                  </a:lnTo>
                  <a:lnTo>
                    <a:pt x="0" y="1667"/>
                  </a:lnTo>
                  <a:lnTo>
                    <a:pt x="6" y="1872"/>
                  </a:lnTo>
                  <a:lnTo>
                    <a:pt x="30" y="2080"/>
                  </a:lnTo>
                  <a:lnTo>
                    <a:pt x="70" y="2292"/>
                  </a:lnTo>
                  <a:lnTo>
                    <a:pt x="128" y="2504"/>
                  </a:lnTo>
                  <a:lnTo>
                    <a:pt x="203" y="2718"/>
                  </a:lnTo>
                  <a:lnTo>
                    <a:pt x="249" y="2824"/>
                  </a:lnTo>
                  <a:lnTo>
                    <a:pt x="297" y="2928"/>
                  </a:lnTo>
                  <a:lnTo>
                    <a:pt x="403" y="3128"/>
                  </a:lnTo>
                  <a:lnTo>
                    <a:pt x="522" y="3314"/>
                  </a:lnTo>
                  <a:lnTo>
                    <a:pt x="650" y="3487"/>
                  </a:lnTo>
                  <a:lnTo>
                    <a:pt x="789" y="3645"/>
                  </a:lnTo>
                  <a:lnTo>
                    <a:pt x="937" y="3787"/>
                  </a:lnTo>
                  <a:lnTo>
                    <a:pt x="1091" y="3914"/>
                  </a:lnTo>
                  <a:lnTo>
                    <a:pt x="1251" y="4025"/>
                  </a:lnTo>
                  <a:lnTo>
                    <a:pt x="1415" y="4118"/>
                  </a:lnTo>
                  <a:lnTo>
                    <a:pt x="1582" y="4193"/>
                  </a:lnTo>
                  <a:lnTo>
                    <a:pt x="1752" y="4250"/>
                  </a:lnTo>
                  <a:lnTo>
                    <a:pt x="1923" y="4286"/>
                  </a:lnTo>
                  <a:lnTo>
                    <a:pt x="2094" y="4305"/>
                  </a:lnTo>
                  <a:lnTo>
                    <a:pt x="2263" y="4301"/>
                  </a:lnTo>
                  <a:lnTo>
                    <a:pt x="2430" y="4276"/>
                  </a:lnTo>
                  <a:lnTo>
                    <a:pt x="2592" y="4229"/>
                  </a:lnTo>
                  <a:lnTo>
                    <a:pt x="2671" y="4197"/>
                  </a:lnTo>
                  <a:lnTo>
                    <a:pt x="2749" y="4161"/>
                  </a:lnTo>
                  <a:lnTo>
                    <a:pt x="2893" y="4071"/>
                  </a:lnTo>
                  <a:lnTo>
                    <a:pt x="3022" y="3965"/>
                  </a:lnTo>
                  <a:lnTo>
                    <a:pt x="3139" y="3842"/>
                  </a:lnTo>
                  <a:lnTo>
                    <a:pt x="3241" y="3705"/>
                  </a:lnTo>
                  <a:lnTo>
                    <a:pt x="3328" y="3553"/>
                  </a:lnTo>
                  <a:lnTo>
                    <a:pt x="3401" y="3390"/>
                  </a:lnTo>
                  <a:lnTo>
                    <a:pt x="3459" y="3215"/>
                  </a:lnTo>
                  <a:lnTo>
                    <a:pt x="3501" y="3031"/>
                  </a:lnTo>
                  <a:lnTo>
                    <a:pt x="3527" y="2837"/>
                  </a:lnTo>
                  <a:lnTo>
                    <a:pt x="3536" y="2639"/>
                  </a:lnTo>
                  <a:lnTo>
                    <a:pt x="3529" y="2434"/>
                  </a:lnTo>
                  <a:lnTo>
                    <a:pt x="3506" y="2224"/>
                  </a:lnTo>
                  <a:lnTo>
                    <a:pt x="3466" y="2013"/>
                  </a:lnTo>
                  <a:lnTo>
                    <a:pt x="3407" y="1801"/>
                  </a:lnTo>
                  <a:lnTo>
                    <a:pt x="3332" y="1587"/>
                  </a:lnTo>
                  <a:lnTo>
                    <a:pt x="3287" y="1482"/>
                  </a:lnTo>
                  <a:lnTo>
                    <a:pt x="3239" y="1377"/>
                  </a:lnTo>
                  <a:lnTo>
                    <a:pt x="3133" y="1177"/>
                  </a:lnTo>
                  <a:lnTo>
                    <a:pt x="3015" y="990"/>
                  </a:lnTo>
                  <a:lnTo>
                    <a:pt x="2885" y="818"/>
                  </a:lnTo>
                  <a:lnTo>
                    <a:pt x="2746" y="661"/>
                  </a:lnTo>
                  <a:lnTo>
                    <a:pt x="2599" y="517"/>
                  </a:lnTo>
                  <a:lnTo>
                    <a:pt x="2446" y="390"/>
                  </a:lnTo>
                  <a:lnTo>
                    <a:pt x="2285" y="280"/>
                  </a:lnTo>
                  <a:lnTo>
                    <a:pt x="2122" y="187"/>
                  </a:lnTo>
                  <a:lnTo>
                    <a:pt x="1953" y="112"/>
                  </a:lnTo>
                  <a:lnTo>
                    <a:pt x="1783" y="56"/>
                  </a:lnTo>
                  <a:lnTo>
                    <a:pt x="1612" y="18"/>
                  </a:lnTo>
                  <a:lnTo>
                    <a:pt x="1441" y="0"/>
                  </a:lnTo>
                  <a:lnTo>
                    <a:pt x="1273" y="4"/>
                  </a:lnTo>
                  <a:lnTo>
                    <a:pt x="1107" y="29"/>
                  </a:lnTo>
                  <a:lnTo>
                    <a:pt x="943" y="75"/>
                  </a:lnTo>
                  <a:lnTo>
                    <a:pt x="864" y="108"/>
                  </a:lnTo>
                  <a:close/>
                </a:path>
              </a:pathLst>
            </a:custGeom>
            <a:solidFill>
              <a:srgbClr val="BF1E2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1855966" y="2968290"/>
              <a:ext cx="893237" cy="1086771"/>
            </a:xfrm>
            <a:custGeom>
              <a:rect b="b" l="l" r="r" t="t"/>
              <a:pathLst>
                <a:path extrusionOk="0" h="2917" w="2398">
                  <a:moveTo>
                    <a:pt x="586" y="72"/>
                  </a:moveTo>
                  <a:lnTo>
                    <a:pt x="640" y="50"/>
                  </a:lnTo>
                  <a:lnTo>
                    <a:pt x="750" y="18"/>
                  </a:lnTo>
                  <a:lnTo>
                    <a:pt x="863" y="1"/>
                  </a:lnTo>
                  <a:lnTo>
                    <a:pt x="977" y="0"/>
                  </a:lnTo>
                  <a:lnTo>
                    <a:pt x="1094" y="11"/>
                  </a:lnTo>
                  <a:lnTo>
                    <a:pt x="1209" y="36"/>
                  </a:lnTo>
                  <a:lnTo>
                    <a:pt x="1324" y="75"/>
                  </a:lnTo>
                  <a:lnTo>
                    <a:pt x="1439" y="127"/>
                  </a:lnTo>
                  <a:lnTo>
                    <a:pt x="1550" y="189"/>
                  </a:lnTo>
                  <a:lnTo>
                    <a:pt x="1659" y="264"/>
                  </a:lnTo>
                  <a:lnTo>
                    <a:pt x="1763" y="351"/>
                  </a:lnTo>
                  <a:lnTo>
                    <a:pt x="1862" y="447"/>
                  </a:lnTo>
                  <a:lnTo>
                    <a:pt x="1957" y="554"/>
                  </a:lnTo>
                  <a:lnTo>
                    <a:pt x="2044" y="671"/>
                  </a:lnTo>
                  <a:lnTo>
                    <a:pt x="2124" y="797"/>
                  </a:lnTo>
                  <a:lnTo>
                    <a:pt x="2197" y="932"/>
                  </a:lnTo>
                  <a:lnTo>
                    <a:pt x="2229" y="1003"/>
                  </a:lnTo>
                  <a:lnTo>
                    <a:pt x="2260" y="1075"/>
                  </a:lnTo>
                  <a:lnTo>
                    <a:pt x="2311" y="1219"/>
                  </a:lnTo>
                  <a:lnTo>
                    <a:pt x="2351" y="1363"/>
                  </a:lnTo>
                  <a:lnTo>
                    <a:pt x="2378" y="1507"/>
                  </a:lnTo>
                  <a:lnTo>
                    <a:pt x="2394" y="1648"/>
                  </a:lnTo>
                  <a:lnTo>
                    <a:pt x="2398" y="1788"/>
                  </a:lnTo>
                  <a:lnTo>
                    <a:pt x="2391" y="1923"/>
                  </a:lnTo>
                  <a:lnTo>
                    <a:pt x="2373" y="2054"/>
                  </a:lnTo>
                  <a:lnTo>
                    <a:pt x="2346" y="2178"/>
                  </a:lnTo>
                  <a:lnTo>
                    <a:pt x="2307" y="2298"/>
                  </a:lnTo>
                  <a:lnTo>
                    <a:pt x="2258" y="2409"/>
                  </a:lnTo>
                  <a:lnTo>
                    <a:pt x="2198" y="2512"/>
                  </a:lnTo>
                  <a:lnTo>
                    <a:pt x="2128" y="2605"/>
                  </a:lnTo>
                  <a:lnTo>
                    <a:pt x="2050" y="2688"/>
                  </a:lnTo>
                  <a:lnTo>
                    <a:pt x="1962" y="2760"/>
                  </a:lnTo>
                  <a:lnTo>
                    <a:pt x="1864" y="2820"/>
                  </a:lnTo>
                  <a:lnTo>
                    <a:pt x="1812" y="2845"/>
                  </a:lnTo>
                  <a:lnTo>
                    <a:pt x="1757" y="2868"/>
                  </a:lnTo>
                  <a:lnTo>
                    <a:pt x="1647" y="2899"/>
                  </a:lnTo>
                  <a:lnTo>
                    <a:pt x="1534" y="2916"/>
                  </a:lnTo>
                  <a:lnTo>
                    <a:pt x="1420" y="2917"/>
                  </a:lnTo>
                  <a:lnTo>
                    <a:pt x="1305" y="2906"/>
                  </a:lnTo>
                  <a:lnTo>
                    <a:pt x="1188" y="2881"/>
                  </a:lnTo>
                  <a:lnTo>
                    <a:pt x="1073" y="2842"/>
                  </a:lnTo>
                  <a:lnTo>
                    <a:pt x="959" y="2791"/>
                  </a:lnTo>
                  <a:lnTo>
                    <a:pt x="847" y="2728"/>
                  </a:lnTo>
                  <a:lnTo>
                    <a:pt x="740" y="2653"/>
                  </a:lnTo>
                  <a:lnTo>
                    <a:pt x="635" y="2567"/>
                  </a:lnTo>
                  <a:lnTo>
                    <a:pt x="535" y="2470"/>
                  </a:lnTo>
                  <a:lnTo>
                    <a:pt x="441" y="2362"/>
                  </a:lnTo>
                  <a:lnTo>
                    <a:pt x="354" y="2246"/>
                  </a:lnTo>
                  <a:lnTo>
                    <a:pt x="273" y="2120"/>
                  </a:lnTo>
                  <a:lnTo>
                    <a:pt x="201" y="1985"/>
                  </a:lnTo>
                  <a:lnTo>
                    <a:pt x="168" y="1914"/>
                  </a:lnTo>
                  <a:lnTo>
                    <a:pt x="137" y="1841"/>
                  </a:lnTo>
                  <a:lnTo>
                    <a:pt x="87" y="1698"/>
                  </a:lnTo>
                  <a:lnTo>
                    <a:pt x="48" y="1554"/>
                  </a:lnTo>
                  <a:lnTo>
                    <a:pt x="21" y="1410"/>
                  </a:lnTo>
                  <a:lnTo>
                    <a:pt x="4" y="1269"/>
                  </a:lnTo>
                  <a:lnTo>
                    <a:pt x="0" y="1130"/>
                  </a:lnTo>
                  <a:lnTo>
                    <a:pt x="6" y="994"/>
                  </a:lnTo>
                  <a:lnTo>
                    <a:pt x="24" y="863"/>
                  </a:lnTo>
                  <a:lnTo>
                    <a:pt x="53" y="738"/>
                  </a:lnTo>
                  <a:lnTo>
                    <a:pt x="92" y="619"/>
                  </a:lnTo>
                  <a:lnTo>
                    <a:pt x="141" y="509"/>
                  </a:lnTo>
                  <a:lnTo>
                    <a:pt x="199" y="405"/>
                  </a:lnTo>
                  <a:lnTo>
                    <a:pt x="269" y="312"/>
                  </a:lnTo>
                  <a:lnTo>
                    <a:pt x="348" y="229"/>
                  </a:lnTo>
                  <a:lnTo>
                    <a:pt x="437" y="156"/>
                  </a:lnTo>
                  <a:lnTo>
                    <a:pt x="534" y="97"/>
                  </a:lnTo>
                  <a:lnTo>
                    <a:pt x="586" y="72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2028660" y="3148424"/>
              <a:ext cx="591025" cy="719056"/>
            </a:xfrm>
            <a:custGeom>
              <a:rect b="b" l="l" r="r" t="t"/>
              <a:pathLst>
                <a:path extrusionOk="0" h="1933" w="1588">
                  <a:moveTo>
                    <a:pt x="1476" y="664"/>
                  </a:moveTo>
                  <a:lnTo>
                    <a:pt x="1497" y="712"/>
                  </a:lnTo>
                  <a:lnTo>
                    <a:pt x="1531" y="808"/>
                  </a:lnTo>
                  <a:lnTo>
                    <a:pt x="1556" y="903"/>
                  </a:lnTo>
                  <a:lnTo>
                    <a:pt x="1575" y="998"/>
                  </a:lnTo>
                  <a:lnTo>
                    <a:pt x="1585" y="1093"/>
                  </a:lnTo>
                  <a:lnTo>
                    <a:pt x="1588" y="1183"/>
                  </a:lnTo>
                  <a:lnTo>
                    <a:pt x="1584" y="1274"/>
                  </a:lnTo>
                  <a:lnTo>
                    <a:pt x="1572" y="1360"/>
                  </a:lnTo>
                  <a:lnTo>
                    <a:pt x="1553" y="1443"/>
                  </a:lnTo>
                  <a:lnTo>
                    <a:pt x="1528" y="1522"/>
                  </a:lnTo>
                  <a:lnTo>
                    <a:pt x="1494" y="1594"/>
                  </a:lnTo>
                  <a:lnTo>
                    <a:pt x="1455" y="1663"/>
                  </a:lnTo>
                  <a:lnTo>
                    <a:pt x="1410" y="1725"/>
                  </a:lnTo>
                  <a:lnTo>
                    <a:pt x="1358" y="1780"/>
                  </a:lnTo>
                  <a:lnTo>
                    <a:pt x="1299" y="1828"/>
                  </a:lnTo>
                  <a:lnTo>
                    <a:pt x="1235" y="1868"/>
                  </a:lnTo>
                  <a:lnTo>
                    <a:pt x="1200" y="1883"/>
                  </a:lnTo>
                  <a:lnTo>
                    <a:pt x="1164" y="1899"/>
                  </a:lnTo>
                  <a:lnTo>
                    <a:pt x="1091" y="1920"/>
                  </a:lnTo>
                  <a:lnTo>
                    <a:pt x="1016" y="1930"/>
                  </a:lnTo>
                  <a:lnTo>
                    <a:pt x="941" y="1933"/>
                  </a:lnTo>
                  <a:lnTo>
                    <a:pt x="864" y="1925"/>
                  </a:lnTo>
                  <a:lnTo>
                    <a:pt x="787" y="1908"/>
                  </a:lnTo>
                  <a:lnTo>
                    <a:pt x="711" y="1882"/>
                  </a:lnTo>
                  <a:lnTo>
                    <a:pt x="635" y="1848"/>
                  </a:lnTo>
                  <a:lnTo>
                    <a:pt x="561" y="1807"/>
                  </a:lnTo>
                  <a:lnTo>
                    <a:pt x="490" y="1756"/>
                  </a:lnTo>
                  <a:lnTo>
                    <a:pt x="421" y="1699"/>
                  </a:lnTo>
                  <a:lnTo>
                    <a:pt x="355" y="1636"/>
                  </a:lnTo>
                  <a:lnTo>
                    <a:pt x="293" y="1564"/>
                  </a:lnTo>
                  <a:lnTo>
                    <a:pt x="234" y="1487"/>
                  </a:lnTo>
                  <a:lnTo>
                    <a:pt x="181" y="1404"/>
                  </a:lnTo>
                  <a:lnTo>
                    <a:pt x="133" y="1314"/>
                  </a:lnTo>
                  <a:lnTo>
                    <a:pt x="111" y="1268"/>
                  </a:lnTo>
                  <a:lnTo>
                    <a:pt x="92" y="1220"/>
                  </a:lnTo>
                  <a:lnTo>
                    <a:pt x="57" y="1124"/>
                  </a:lnTo>
                  <a:lnTo>
                    <a:pt x="31" y="1028"/>
                  </a:lnTo>
                  <a:lnTo>
                    <a:pt x="13" y="933"/>
                  </a:lnTo>
                  <a:lnTo>
                    <a:pt x="2" y="840"/>
                  </a:lnTo>
                  <a:lnTo>
                    <a:pt x="0" y="748"/>
                  </a:lnTo>
                  <a:lnTo>
                    <a:pt x="4" y="658"/>
                  </a:lnTo>
                  <a:lnTo>
                    <a:pt x="15" y="572"/>
                  </a:lnTo>
                  <a:lnTo>
                    <a:pt x="35" y="489"/>
                  </a:lnTo>
                  <a:lnTo>
                    <a:pt x="61" y="411"/>
                  </a:lnTo>
                  <a:lnTo>
                    <a:pt x="93" y="337"/>
                  </a:lnTo>
                  <a:lnTo>
                    <a:pt x="132" y="268"/>
                  </a:lnTo>
                  <a:lnTo>
                    <a:pt x="179" y="207"/>
                  </a:lnTo>
                  <a:lnTo>
                    <a:pt x="231" y="152"/>
                  </a:lnTo>
                  <a:lnTo>
                    <a:pt x="289" y="104"/>
                  </a:lnTo>
                  <a:lnTo>
                    <a:pt x="354" y="64"/>
                  </a:lnTo>
                  <a:lnTo>
                    <a:pt x="389" y="48"/>
                  </a:lnTo>
                  <a:lnTo>
                    <a:pt x="424" y="32"/>
                  </a:lnTo>
                  <a:lnTo>
                    <a:pt x="498" y="12"/>
                  </a:lnTo>
                  <a:lnTo>
                    <a:pt x="571" y="1"/>
                  </a:lnTo>
                  <a:lnTo>
                    <a:pt x="648" y="0"/>
                  </a:lnTo>
                  <a:lnTo>
                    <a:pt x="724" y="8"/>
                  </a:lnTo>
                  <a:lnTo>
                    <a:pt x="801" y="25"/>
                  </a:lnTo>
                  <a:lnTo>
                    <a:pt x="877" y="49"/>
                  </a:lnTo>
                  <a:lnTo>
                    <a:pt x="952" y="83"/>
                  </a:lnTo>
                  <a:lnTo>
                    <a:pt x="1026" y="124"/>
                  </a:lnTo>
                  <a:lnTo>
                    <a:pt x="1098" y="175"/>
                  </a:lnTo>
                  <a:lnTo>
                    <a:pt x="1168" y="232"/>
                  </a:lnTo>
                  <a:lnTo>
                    <a:pt x="1234" y="296"/>
                  </a:lnTo>
                  <a:lnTo>
                    <a:pt x="1296" y="367"/>
                  </a:lnTo>
                  <a:lnTo>
                    <a:pt x="1353" y="445"/>
                  </a:lnTo>
                  <a:lnTo>
                    <a:pt x="1407" y="528"/>
                  </a:lnTo>
                  <a:lnTo>
                    <a:pt x="1454" y="617"/>
                  </a:lnTo>
                  <a:lnTo>
                    <a:pt x="1476" y="664"/>
                  </a:lnTo>
                  <a:close/>
                </a:path>
              </a:pathLst>
            </a:custGeom>
            <a:solidFill>
              <a:srgbClr val="9D17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42"/>
          <p:cNvGrpSpPr/>
          <p:nvPr/>
        </p:nvGrpSpPr>
        <p:grpSpPr>
          <a:xfrm>
            <a:off x="2433593" y="4078259"/>
            <a:ext cx="927477" cy="1616759"/>
            <a:chOff x="6096000" y="2563813"/>
            <a:chExt cx="989013" cy="1724025"/>
          </a:xfrm>
        </p:grpSpPr>
        <p:sp>
          <p:nvSpPr>
            <p:cNvPr id="595" name="Google Shape;595;p42"/>
            <p:cNvSpPr/>
            <p:nvPr/>
          </p:nvSpPr>
          <p:spPr>
            <a:xfrm>
              <a:off x="6661150" y="3667125"/>
              <a:ext cx="269875" cy="360363"/>
            </a:xfrm>
            <a:custGeom>
              <a:rect b="b" l="l" r="r" t="t"/>
              <a:pathLst>
                <a:path extrusionOk="0" h="906" w="680">
                  <a:moveTo>
                    <a:pt x="273" y="906"/>
                  </a:moveTo>
                  <a:lnTo>
                    <a:pt x="0" y="314"/>
                  </a:lnTo>
                  <a:lnTo>
                    <a:pt x="48" y="279"/>
                  </a:lnTo>
                  <a:lnTo>
                    <a:pt x="139" y="205"/>
                  </a:lnTo>
                  <a:lnTo>
                    <a:pt x="227" y="127"/>
                  </a:lnTo>
                  <a:lnTo>
                    <a:pt x="310" y="44"/>
                  </a:lnTo>
                  <a:lnTo>
                    <a:pt x="350" y="0"/>
                  </a:lnTo>
                  <a:lnTo>
                    <a:pt x="680" y="519"/>
                  </a:lnTo>
                  <a:lnTo>
                    <a:pt x="634" y="572"/>
                  </a:lnTo>
                  <a:lnTo>
                    <a:pt x="537" y="675"/>
                  </a:lnTo>
                  <a:lnTo>
                    <a:pt x="436" y="773"/>
                  </a:lnTo>
                  <a:lnTo>
                    <a:pt x="328" y="863"/>
                  </a:lnTo>
                  <a:lnTo>
                    <a:pt x="273" y="906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6442075" y="3228975"/>
              <a:ext cx="204788" cy="300038"/>
            </a:xfrm>
            <a:custGeom>
              <a:rect b="b" l="l" r="r" t="t"/>
              <a:pathLst>
                <a:path extrusionOk="0" h="756" w="515">
                  <a:moveTo>
                    <a:pt x="249" y="756"/>
                  </a:moveTo>
                  <a:lnTo>
                    <a:pt x="0" y="215"/>
                  </a:lnTo>
                  <a:lnTo>
                    <a:pt x="55" y="166"/>
                  </a:lnTo>
                  <a:lnTo>
                    <a:pt x="153" y="58"/>
                  </a:lnTo>
                  <a:lnTo>
                    <a:pt x="199" y="0"/>
                  </a:lnTo>
                  <a:lnTo>
                    <a:pt x="515" y="495"/>
                  </a:lnTo>
                  <a:lnTo>
                    <a:pt x="454" y="567"/>
                  </a:lnTo>
                  <a:lnTo>
                    <a:pt x="320" y="697"/>
                  </a:lnTo>
                  <a:lnTo>
                    <a:pt x="249" y="756"/>
                  </a:ln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6235700" y="2822575"/>
              <a:ext cx="128588" cy="223838"/>
            </a:xfrm>
            <a:custGeom>
              <a:rect b="b" l="l" r="r" t="t"/>
              <a:pathLst>
                <a:path extrusionOk="0" h="564" w="324">
                  <a:moveTo>
                    <a:pt x="208" y="564"/>
                  </a:moveTo>
                  <a:lnTo>
                    <a:pt x="0" y="110"/>
                  </a:lnTo>
                  <a:lnTo>
                    <a:pt x="36" y="57"/>
                  </a:lnTo>
                  <a:lnTo>
                    <a:pt x="64" y="0"/>
                  </a:lnTo>
                  <a:lnTo>
                    <a:pt x="324" y="405"/>
                  </a:lnTo>
                  <a:lnTo>
                    <a:pt x="298" y="447"/>
                  </a:lnTo>
                  <a:lnTo>
                    <a:pt x="241" y="528"/>
                  </a:lnTo>
                  <a:lnTo>
                    <a:pt x="208" y="564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769100" y="3873500"/>
              <a:ext cx="315913" cy="414338"/>
            </a:xfrm>
            <a:custGeom>
              <a:rect b="b" l="l" r="r" t="t"/>
              <a:pathLst>
                <a:path extrusionOk="0" h="1047" w="794">
                  <a:moveTo>
                    <a:pt x="304" y="1047"/>
                  </a:moveTo>
                  <a:lnTo>
                    <a:pt x="0" y="387"/>
                  </a:lnTo>
                  <a:lnTo>
                    <a:pt x="55" y="344"/>
                  </a:lnTo>
                  <a:lnTo>
                    <a:pt x="163" y="254"/>
                  </a:lnTo>
                  <a:lnTo>
                    <a:pt x="264" y="156"/>
                  </a:lnTo>
                  <a:lnTo>
                    <a:pt x="361" y="53"/>
                  </a:lnTo>
                  <a:lnTo>
                    <a:pt x="407" y="0"/>
                  </a:lnTo>
                  <a:lnTo>
                    <a:pt x="794" y="606"/>
                  </a:lnTo>
                  <a:lnTo>
                    <a:pt x="794" y="606"/>
                  </a:lnTo>
                  <a:lnTo>
                    <a:pt x="793" y="607"/>
                  </a:lnTo>
                  <a:lnTo>
                    <a:pt x="728" y="680"/>
                  </a:lnTo>
                  <a:lnTo>
                    <a:pt x="659" y="749"/>
                  </a:lnTo>
                  <a:lnTo>
                    <a:pt x="597" y="807"/>
                  </a:lnTo>
                  <a:lnTo>
                    <a:pt x="474" y="913"/>
                  </a:lnTo>
                  <a:lnTo>
                    <a:pt x="328" y="1030"/>
                  </a:lnTo>
                  <a:lnTo>
                    <a:pt x="304" y="1047"/>
                  </a:lnTo>
                  <a:close/>
                </a:path>
              </a:pathLst>
            </a:custGeom>
            <a:solidFill>
              <a:srgbClr val="7A151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6540500" y="3425825"/>
              <a:ext cx="260350" cy="365125"/>
            </a:xfrm>
            <a:custGeom>
              <a:rect b="b" l="l" r="r" t="t"/>
              <a:pathLst>
                <a:path extrusionOk="0" h="922" w="653">
                  <a:moveTo>
                    <a:pt x="303" y="922"/>
                  </a:moveTo>
                  <a:lnTo>
                    <a:pt x="0" y="261"/>
                  </a:lnTo>
                  <a:lnTo>
                    <a:pt x="71" y="202"/>
                  </a:lnTo>
                  <a:lnTo>
                    <a:pt x="205" y="72"/>
                  </a:lnTo>
                  <a:lnTo>
                    <a:pt x="266" y="0"/>
                  </a:lnTo>
                  <a:lnTo>
                    <a:pt x="653" y="608"/>
                  </a:lnTo>
                  <a:lnTo>
                    <a:pt x="613" y="652"/>
                  </a:lnTo>
                  <a:lnTo>
                    <a:pt x="530" y="735"/>
                  </a:lnTo>
                  <a:lnTo>
                    <a:pt x="442" y="813"/>
                  </a:lnTo>
                  <a:lnTo>
                    <a:pt x="351" y="887"/>
                  </a:lnTo>
                  <a:lnTo>
                    <a:pt x="303" y="922"/>
                  </a:lnTo>
                  <a:close/>
                </a:path>
              </a:pathLst>
            </a:custGeom>
            <a:solidFill>
              <a:srgbClr val="9719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6318250" y="2982913"/>
              <a:ext cx="203200" cy="331788"/>
            </a:xfrm>
            <a:custGeom>
              <a:rect b="b" l="l" r="r" t="t"/>
              <a:pathLst>
                <a:path extrusionOk="0" h="834" w="510">
                  <a:moveTo>
                    <a:pt x="311" y="834"/>
                  </a:moveTo>
                  <a:lnTo>
                    <a:pt x="0" y="159"/>
                  </a:lnTo>
                  <a:lnTo>
                    <a:pt x="33" y="123"/>
                  </a:lnTo>
                  <a:lnTo>
                    <a:pt x="90" y="42"/>
                  </a:lnTo>
                  <a:lnTo>
                    <a:pt x="116" y="0"/>
                  </a:lnTo>
                  <a:lnTo>
                    <a:pt x="510" y="619"/>
                  </a:lnTo>
                  <a:lnTo>
                    <a:pt x="464" y="677"/>
                  </a:lnTo>
                  <a:lnTo>
                    <a:pt x="366" y="785"/>
                  </a:lnTo>
                  <a:lnTo>
                    <a:pt x="311" y="834"/>
                  </a:lnTo>
                  <a:close/>
                </a:path>
              </a:pathLst>
            </a:custGeom>
            <a:solidFill>
              <a:srgbClr val="9719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6096000" y="2563813"/>
              <a:ext cx="165100" cy="303213"/>
            </a:xfrm>
            <a:custGeom>
              <a:rect b="b" l="l" r="r" t="t"/>
              <a:pathLst>
                <a:path extrusionOk="0" h="763" w="416">
                  <a:moveTo>
                    <a:pt x="352" y="763"/>
                  </a:moveTo>
                  <a:lnTo>
                    <a:pt x="0" y="0"/>
                  </a:lnTo>
                  <a:lnTo>
                    <a:pt x="416" y="653"/>
                  </a:lnTo>
                  <a:lnTo>
                    <a:pt x="388" y="710"/>
                  </a:lnTo>
                  <a:lnTo>
                    <a:pt x="352" y="763"/>
                  </a:lnTo>
                  <a:close/>
                </a:path>
              </a:pathLst>
            </a:custGeom>
            <a:solidFill>
              <a:srgbClr val="7A151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42"/>
          <p:cNvGrpSpPr/>
          <p:nvPr/>
        </p:nvGrpSpPr>
        <p:grpSpPr>
          <a:xfrm>
            <a:off x="6340505" y="-2217195"/>
            <a:ext cx="2035090" cy="2148235"/>
            <a:chOff x="6096000" y="273050"/>
            <a:chExt cx="2170113" cy="2290763"/>
          </a:xfrm>
        </p:grpSpPr>
        <p:sp>
          <p:nvSpPr>
            <p:cNvPr id="603" name="Google Shape;603;p42"/>
            <p:cNvSpPr/>
            <p:nvPr/>
          </p:nvSpPr>
          <p:spPr>
            <a:xfrm>
              <a:off x="6096000" y="2252663"/>
              <a:ext cx="292100" cy="311150"/>
            </a:xfrm>
            <a:custGeom>
              <a:rect b="b" l="l" r="r" t="t"/>
              <a:pathLst>
                <a:path extrusionOk="0" h="784" w="734">
                  <a:moveTo>
                    <a:pt x="118" y="705"/>
                  </a:moveTo>
                  <a:lnTo>
                    <a:pt x="0" y="784"/>
                  </a:lnTo>
                  <a:lnTo>
                    <a:pt x="73" y="658"/>
                  </a:lnTo>
                  <a:lnTo>
                    <a:pt x="687" y="0"/>
                  </a:lnTo>
                  <a:lnTo>
                    <a:pt x="734" y="44"/>
                  </a:lnTo>
                  <a:lnTo>
                    <a:pt x="118" y="705"/>
                  </a:lnTo>
                  <a:close/>
                </a:path>
              </a:pathLst>
            </a:custGeom>
            <a:solidFill>
              <a:srgbClr val="D5A4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6096000" y="2362200"/>
              <a:ext cx="203200" cy="201613"/>
            </a:xfrm>
            <a:custGeom>
              <a:rect b="b" l="l" r="r" t="t"/>
              <a:pathLst>
                <a:path extrusionOk="0" h="507" w="511">
                  <a:moveTo>
                    <a:pt x="0" y="507"/>
                  </a:moveTo>
                  <a:lnTo>
                    <a:pt x="21" y="472"/>
                  </a:lnTo>
                  <a:lnTo>
                    <a:pt x="105" y="416"/>
                  </a:lnTo>
                  <a:lnTo>
                    <a:pt x="493" y="0"/>
                  </a:lnTo>
                  <a:lnTo>
                    <a:pt x="501" y="4"/>
                  </a:lnTo>
                  <a:lnTo>
                    <a:pt x="511" y="7"/>
                  </a:lnTo>
                  <a:lnTo>
                    <a:pt x="118" y="428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rgbClr val="BE93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6299200" y="2352675"/>
              <a:ext cx="11113" cy="12700"/>
            </a:xfrm>
            <a:custGeom>
              <a:rect b="b" l="l" r="r" t="t"/>
              <a:pathLst>
                <a:path extrusionOk="0" h="32" w="30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6280150" y="2335213"/>
              <a:ext cx="11113" cy="12700"/>
            </a:xfrm>
            <a:custGeom>
              <a:rect b="b" l="l" r="r" t="t"/>
              <a:pathLst>
                <a:path extrusionOk="0" h="30" w="28"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lnTo>
                    <a:pt x="28" y="0"/>
                  </a:lnTo>
                  <a:lnTo>
                    <a:pt x="0" y="3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6280150" y="2335213"/>
              <a:ext cx="25400" cy="26988"/>
            </a:xfrm>
            <a:custGeom>
              <a:rect b="b" l="l" r="r" t="t"/>
              <a:pathLst>
                <a:path extrusionOk="0" h="70" w="61">
                  <a:moveTo>
                    <a:pt x="29" y="70"/>
                  </a:moveTo>
                  <a:lnTo>
                    <a:pt x="17" y="61"/>
                  </a:lnTo>
                  <a:lnTo>
                    <a:pt x="3" y="42"/>
                  </a:lnTo>
                  <a:lnTo>
                    <a:pt x="0" y="31"/>
                  </a:lnTo>
                  <a:lnTo>
                    <a:pt x="28" y="1"/>
                  </a:lnTo>
                  <a:lnTo>
                    <a:pt x="29" y="0"/>
                  </a:lnTo>
                  <a:lnTo>
                    <a:pt x="39" y="13"/>
                  </a:lnTo>
                  <a:lnTo>
                    <a:pt x="51" y="25"/>
                  </a:lnTo>
                  <a:lnTo>
                    <a:pt x="56" y="30"/>
                  </a:lnTo>
                  <a:lnTo>
                    <a:pt x="61" y="34"/>
                  </a:lnTo>
                  <a:lnTo>
                    <a:pt x="29" y="70"/>
                  </a:lnTo>
                  <a:close/>
                </a:path>
              </a:pathLst>
            </a:custGeom>
            <a:solidFill>
              <a:srgbClr val="A882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6291263" y="2347913"/>
              <a:ext cx="19050" cy="17463"/>
            </a:xfrm>
            <a:custGeom>
              <a:rect b="b" l="l" r="r" t="t"/>
              <a:pathLst>
                <a:path extrusionOk="0" h="43" w="48">
                  <a:moveTo>
                    <a:pt x="18" y="43"/>
                  </a:moveTo>
                  <a:lnTo>
                    <a:pt x="8" y="40"/>
                  </a:lnTo>
                  <a:lnTo>
                    <a:pt x="0" y="36"/>
                  </a:lnTo>
                  <a:lnTo>
                    <a:pt x="32" y="0"/>
                  </a:lnTo>
                  <a:lnTo>
                    <a:pt x="40" y="6"/>
                  </a:lnTo>
                  <a:lnTo>
                    <a:pt x="48" y="11"/>
                  </a:lnTo>
                  <a:lnTo>
                    <a:pt x="18" y="43"/>
                  </a:lnTo>
                  <a:close/>
                </a:path>
              </a:pathLst>
            </a:custGeom>
            <a:solidFill>
              <a:srgbClr val="9574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7399338" y="504825"/>
              <a:ext cx="866775" cy="669925"/>
            </a:xfrm>
            <a:custGeom>
              <a:rect b="b" l="l" r="r" t="t"/>
              <a:pathLst>
                <a:path extrusionOk="0" h="1692" w="2184">
                  <a:moveTo>
                    <a:pt x="1442" y="140"/>
                  </a:moveTo>
                  <a:lnTo>
                    <a:pt x="1473" y="114"/>
                  </a:lnTo>
                  <a:lnTo>
                    <a:pt x="1536" y="70"/>
                  </a:lnTo>
                  <a:lnTo>
                    <a:pt x="1595" y="38"/>
                  </a:lnTo>
                  <a:lnTo>
                    <a:pt x="1655" y="16"/>
                  </a:lnTo>
                  <a:lnTo>
                    <a:pt x="1713" y="4"/>
                  </a:lnTo>
                  <a:lnTo>
                    <a:pt x="1769" y="0"/>
                  </a:lnTo>
                  <a:lnTo>
                    <a:pt x="1823" y="4"/>
                  </a:lnTo>
                  <a:lnTo>
                    <a:pt x="1874" y="16"/>
                  </a:lnTo>
                  <a:lnTo>
                    <a:pt x="1945" y="43"/>
                  </a:lnTo>
                  <a:lnTo>
                    <a:pt x="2028" y="96"/>
                  </a:lnTo>
                  <a:lnTo>
                    <a:pt x="2096" y="164"/>
                  </a:lnTo>
                  <a:lnTo>
                    <a:pt x="2143" y="236"/>
                  </a:lnTo>
                  <a:lnTo>
                    <a:pt x="2159" y="272"/>
                  </a:lnTo>
                  <a:lnTo>
                    <a:pt x="2172" y="309"/>
                  </a:lnTo>
                  <a:lnTo>
                    <a:pt x="2184" y="383"/>
                  </a:lnTo>
                  <a:lnTo>
                    <a:pt x="2184" y="455"/>
                  </a:lnTo>
                  <a:lnTo>
                    <a:pt x="2173" y="526"/>
                  </a:lnTo>
                  <a:lnTo>
                    <a:pt x="2154" y="596"/>
                  </a:lnTo>
                  <a:lnTo>
                    <a:pt x="2128" y="663"/>
                  </a:lnTo>
                  <a:lnTo>
                    <a:pt x="2081" y="757"/>
                  </a:lnTo>
                  <a:lnTo>
                    <a:pt x="2048" y="814"/>
                  </a:lnTo>
                  <a:lnTo>
                    <a:pt x="2026" y="848"/>
                  </a:lnTo>
                  <a:lnTo>
                    <a:pt x="1976" y="910"/>
                  </a:lnTo>
                  <a:lnTo>
                    <a:pt x="1921" y="968"/>
                  </a:lnTo>
                  <a:lnTo>
                    <a:pt x="1858" y="1020"/>
                  </a:lnTo>
                  <a:lnTo>
                    <a:pt x="1760" y="1092"/>
                  </a:lnTo>
                  <a:lnTo>
                    <a:pt x="1621" y="1171"/>
                  </a:lnTo>
                  <a:lnTo>
                    <a:pt x="1552" y="1203"/>
                  </a:lnTo>
                  <a:lnTo>
                    <a:pt x="1488" y="1233"/>
                  </a:lnTo>
                  <a:lnTo>
                    <a:pt x="1326" y="1296"/>
                  </a:lnTo>
                  <a:lnTo>
                    <a:pt x="1026" y="1397"/>
                  </a:lnTo>
                  <a:lnTo>
                    <a:pt x="576" y="1534"/>
                  </a:lnTo>
                  <a:lnTo>
                    <a:pt x="159" y="1649"/>
                  </a:lnTo>
                  <a:lnTo>
                    <a:pt x="0" y="1692"/>
                  </a:lnTo>
                  <a:lnTo>
                    <a:pt x="1442" y="140"/>
                  </a:lnTo>
                  <a:close/>
                </a:path>
              </a:pathLst>
            </a:custGeom>
            <a:solidFill>
              <a:srgbClr val="9B1A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7399338" y="484188"/>
              <a:ext cx="785813" cy="690563"/>
            </a:xfrm>
            <a:custGeom>
              <a:rect b="b" l="l" r="r" t="t"/>
              <a:pathLst>
                <a:path extrusionOk="0" h="1742" w="1976">
                  <a:moveTo>
                    <a:pt x="1444" y="190"/>
                  </a:moveTo>
                  <a:lnTo>
                    <a:pt x="1502" y="136"/>
                  </a:lnTo>
                  <a:lnTo>
                    <a:pt x="1609" y="58"/>
                  </a:lnTo>
                  <a:lnTo>
                    <a:pt x="1705" y="14"/>
                  </a:lnTo>
                  <a:lnTo>
                    <a:pt x="1787" y="0"/>
                  </a:lnTo>
                  <a:lnTo>
                    <a:pt x="1856" y="7"/>
                  </a:lnTo>
                  <a:lnTo>
                    <a:pt x="1909" y="33"/>
                  </a:lnTo>
                  <a:lnTo>
                    <a:pt x="1948" y="74"/>
                  </a:lnTo>
                  <a:lnTo>
                    <a:pt x="1970" y="123"/>
                  </a:lnTo>
                  <a:lnTo>
                    <a:pt x="1974" y="149"/>
                  </a:lnTo>
                  <a:lnTo>
                    <a:pt x="1976" y="176"/>
                  </a:lnTo>
                  <a:lnTo>
                    <a:pt x="1971" y="233"/>
                  </a:lnTo>
                  <a:lnTo>
                    <a:pt x="1956" y="291"/>
                  </a:lnTo>
                  <a:lnTo>
                    <a:pt x="1932" y="351"/>
                  </a:lnTo>
                  <a:lnTo>
                    <a:pt x="1887" y="442"/>
                  </a:lnTo>
                  <a:lnTo>
                    <a:pt x="1814" y="557"/>
                  </a:lnTo>
                  <a:lnTo>
                    <a:pt x="1775" y="609"/>
                  </a:lnTo>
                  <a:lnTo>
                    <a:pt x="1727" y="672"/>
                  </a:lnTo>
                  <a:lnTo>
                    <a:pt x="1616" y="789"/>
                  </a:lnTo>
                  <a:lnTo>
                    <a:pt x="1494" y="893"/>
                  </a:lnTo>
                  <a:lnTo>
                    <a:pt x="1370" y="986"/>
                  </a:lnTo>
                  <a:lnTo>
                    <a:pt x="1309" y="1026"/>
                  </a:lnTo>
                  <a:lnTo>
                    <a:pt x="1191" y="1103"/>
                  </a:lnTo>
                  <a:lnTo>
                    <a:pt x="859" y="1292"/>
                  </a:lnTo>
                  <a:lnTo>
                    <a:pt x="290" y="1594"/>
                  </a:lnTo>
                  <a:lnTo>
                    <a:pt x="0" y="1742"/>
                  </a:lnTo>
                  <a:lnTo>
                    <a:pt x="1444" y="190"/>
                  </a:lnTo>
                  <a:close/>
                </a:path>
              </a:pathLst>
            </a:custGeom>
            <a:solidFill>
              <a:srgbClr val="7215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7399338" y="500063"/>
              <a:ext cx="785813" cy="674688"/>
            </a:xfrm>
            <a:custGeom>
              <a:rect b="b" l="l" r="r" t="t"/>
              <a:pathLst>
                <a:path extrusionOk="0" h="1702" w="1978">
                  <a:moveTo>
                    <a:pt x="1777" y="570"/>
                  </a:moveTo>
                  <a:lnTo>
                    <a:pt x="1815" y="517"/>
                  </a:lnTo>
                  <a:lnTo>
                    <a:pt x="1889" y="402"/>
                  </a:lnTo>
                  <a:lnTo>
                    <a:pt x="1934" y="312"/>
                  </a:lnTo>
                  <a:lnTo>
                    <a:pt x="1958" y="251"/>
                  </a:lnTo>
                  <a:lnTo>
                    <a:pt x="1973" y="193"/>
                  </a:lnTo>
                  <a:lnTo>
                    <a:pt x="1978" y="136"/>
                  </a:lnTo>
                  <a:lnTo>
                    <a:pt x="1976" y="109"/>
                  </a:lnTo>
                  <a:lnTo>
                    <a:pt x="1971" y="79"/>
                  </a:lnTo>
                  <a:lnTo>
                    <a:pt x="1948" y="35"/>
                  </a:lnTo>
                  <a:lnTo>
                    <a:pt x="1929" y="10"/>
                  </a:lnTo>
                  <a:lnTo>
                    <a:pt x="1916" y="0"/>
                  </a:lnTo>
                  <a:lnTo>
                    <a:pt x="1933" y="21"/>
                  </a:lnTo>
                  <a:lnTo>
                    <a:pt x="1955" y="69"/>
                  </a:lnTo>
                  <a:lnTo>
                    <a:pt x="1959" y="93"/>
                  </a:lnTo>
                  <a:lnTo>
                    <a:pt x="1961" y="120"/>
                  </a:lnTo>
                  <a:lnTo>
                    <a:pt x="1956" y="177"/>
                  </a:lnTo>
                  <a:lnTo>
                    <a:pt x="1941" y="236"/>
                  </a:lnTo>
                  <a:lnTo>
                    <a:pt x="1917" y="297"/>
                  </a:lnTo>
                  <a:lnTo>
                    <a:pt x="1872" y="386"/>
                  </a:lnTo>
                  <a:lnTo>
                    <a:pt x="1798" y="501"/>
                  </a:lnTo>
                  <a:lnTo>
                    <a:pt x="1761" y="555"/>
                  </a:lnTo>
                  <a:lnTo>
                    <a:pt x="1713" y="617"/>
                  </a:lnTo>
                  <a:lnTo>
                    <a:pt x="1601" y="733"/>
                  </a:lnTo>
                  <a:lnTo>
                    <a:pt x="1479" y="837"/>
                  </a:lnTo>
                  <a:lnTo>
                    <a:pt x="1355" y="930"/>
                  </a:lnTo>
                  <a:lnTo>
                    <a:pt x="1294" y="972"/>
                  </a:lnTo>
                  <a:lnTo>
                    <a:pt x="1184" y="1043"/>
                  </a:lnTo>
                  <a:lnTo>
                    <a:pt x="875" y="1219"/>
                  </a:lnTo>
                  <a:lnTo>
                    <a:pt x="339" y="1506"/>
                  </a:lnTo>
                  <a:lnTo>
                    <a:pt x="43" y="1656"/>
                  </a:lnTo>
                  <a:lnTo>
                    <a:pt x="0" y="1702"/>
                  </a:lnTo>
                  <a:lnTo>
                    <a:pt x="292" y="1554"/>
                  </a:lnTo>
                  <a:lnTo>
                    <a:pt x="861" y="1253"/>
                  </a:lnTo>
                  <a:lnTo>
                    <a:pt x="1193" y="1063"/>
                  </a:lnTo>
                  <a:lnTo>
                    <a:pt x="1311" y="987"/>
                  </a:lnTo>
                  <a:lnTo>
                    <a:pt x="1372" y="946"/>
                  </a:lnTo>
                  <a:lnTo>
                    <a:pt x="1496" y="854"/>
                  </a:lnTo>
                  <a:lnTo>
                    <a:pt x="1618" y="749"/>
                  </a:lnTo>
                  <a:lnTo>
                    <a:pt x="1729" y="632"/>
                  </a:lnTo>
                  <a:lnTo>
                    <a:pt x="1777" y="570"/>
                  </a:lnTo>
                  <a:close/>
                </a:path>
              </a:pathLst>
            </a:custGeom>
            <a:solidFill>
              <a:srgbClr val="BE1C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7399338" y="328613"/>
              <a:ext cx="660400" cy="846138"/>
            </a:xfrm>
            <a:custGeom>
              <a:rect b="b" l="l" r="r" t="t"/>
              <a:pathLst>
                <a:path extrusionOk="0" h="2134" w="1663">
                  <a:moveTo>
                    <a:pt x="1486" y="536"/>
                  </a:moveTo>
                  <a:lnTo>
                    <a:pt x="1538" y="471"/>
                  </a:lnTo>
                  <a:lnTo>
                    <a:pt x="1611" y="355"/>
                  </a:lnTo>
                  <a:lnTo>
                    <a:pt x="1651" y="257"/>
                  </a:lnTo>
                  <a:lnTo>
                    <a:pt x="1663" y="173"/>
                  </a:lnTo>
                  <a:lnTo>
                    <a:pt x="1651" y="105"/>
                  </a:lnTo>
                  <a:lnTo>
                    <a:pt x="1622" y="55"/>
                  </a:lnTo>
                  <a:lnTo>
                    <a:pt x="1581" y="20"/>
                  </a:lnTo>
                  <a:lnTo>
                    <a:pt x="1530" y="3"/>
                  </a:lnTo>
                  <a:lnTo>
                    <a:pt x="1504" y="0"/>
                  </a:lnTo>
                  <a:lnTo>
                    <a:pt x="1477" y="2"/>
                  </a:lnTo>
                  <a:lnTo>
                    <a:pt x="1420" y="12"/>
                  </a:lnTo>
                  <a:lnTo>
                    <a:pt x="1362" y="33"/>
                  </a:lnTo>
                  <a:lnTo>
                    <a:pt x="1304" y="62"/>
                  </a:lnTo>
                  <a:lnTo>
                    <a:pt x="1215" y="117"/>
                  </a:lnTo>
                  <a:lnTo>
                    <a:pt x="1104" y="201"/>
                  </a:lnTo>
                  <a:lnTo>
                    <a:pt x="1053" y="245"/>
                  </a:lnTo>
                  <a:lnTo>
                    <a:pt x="991" y="300"/>
                  </a:lnTo>
                  <a:lnTo>
                    <a:pt x="881" y="423"/>
                  </a:lnTo>
                  <a:lnTo>
                    <a:pt x="781" y="555"/>
                  </a:lnTo>
                  <a:lnTo>
                    <a:pt x="694" y="688"/>
                  </a:lnTo>
                  <a:lnTo>
                    <a:pt x="656" y="752"/>
                  </a:lnTo>
                  <a:lnTo>
                    <a:pt x="586" y="878"/>
                  </a:lnTo>
                  <a:lnTo>
                    <a:pt x="411" y="1229"/>
                  </a:lnTo>
                  <a:lnTo>
                    <a:pt x="133" y="1828"/>
                  </a:lnTo>
                  <a:lnTo>
                    <a:pt x="0" y="2134"/>
                  </a:lnTo>
                  <a:lnTo>
                    <a:pt x="1486" y="536"/>
                  </a:lnTo>
                  <a:close/>
                </a:path>
              </a:pathLst>
            </a:custGeom>
            <a:solidFill>
              <a:srgbClr val="EC1F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7399338" y="273050"/>
              <a:ext cx="620713" cy="901700"/>
            </a:xfrm>
            <a:custGeom>
              <a:rect b="b" l="l" r="r" t="t"/>
              <a:pathLst>
                <a:path extrusionOk="0" h="2274" w="1560">
                  <a:moveTo>
                    <a:pt x="1442" y="722"/>
                  </a:moveTo>
                  <a:lnTo>
                    <a:pt x="1467" y="690"/>
                  </a:lnTo>
                  <a:lnTo>
                    <a:pt x="1506" y="625"/>
                  </a:lnTo>
                  <a:lnTo>
                    <a:pt x="1534" y="563"/>
                  </a:lnTo>
                  <a:lnTo>
                    <a:pt x="1552" y="502"/>
                  </a:lnTo>
                  <a:lnTo>
                    <a:pt x="1560" y="444"/>
                  </a:lnTo>
                  <a:lnTo>
                    <a:pt x="1560" y="386"/>
                  </a:lnTo>
                  <a:lnTo>
                    <a:pt x="1552" y="333"/>
                  </a:lnTo>
                  <a:lnTo>
                    <a:pt x="1537" y="283"/>
                  </a:lnTo>
                  <a:lnTo>
                    <a:pt x="1504" y="214"/>
                  </a:lnTo>
                  <a:lnTo>
                    <a:pt x="1445" y="135"/>
                  </a:lnTo>
                  <a:lnTo>
                    <a:pt x="1374" y="73"/>
                  </a:lnTo>
                  <a:lnTo>
                    <a:pt x="1297" y="30"/>
                  </a:lnTo>
                  <a:lnTo>
                    <a:pt x="1260" y="17"/>
                  </a:lnTo>
                  <a:lnTo>
                    <a:pt x="1223" y="8"/>
                  </a:lnTo>
                  <a:lnTo>
                    <a:pt x="1148" y="0"/>
                  </a:lnTo>
                  <a:lnTo>
                    <a:pt x="1077" y="5"/>
                  </a:lnTo>
                  <a:lnTo>
                    <a:pt x="1005" y="21"/>
                  </a:lnTo>
                  <a:lnTo>
                    <a:pt x="938" y="46"/>
                  </a:lnTo>
                  <a:lnTo>
                    <a:pt x="873" y="77"/>
                  </a:lnTo>
                  <a:lnTo>
                    <a:pt x="783" y="130"/>
                  </a:lnTo>
                  <a:lnTo>
                    <a:pt x="728" y="167"/>
                  </a:lnTo>
                  <a:lnTo>
                    <a:pt x="696" y="191"/>
                  </a:lnTo>
                  <a:lnTo>
                    <a:pt x="637" y="245"/>
                  </a:lnTo>
                  <a:lnTo>
                    <a:pt x="584" y="306"/>
                  </a:lnTo>
                  <a:lnTo>
                    <a:pt x="536" y="371"/>
                  </a:lnTo>
                  <a:lnTo>
                    <a:pt x="473" y="475"/>
                  </a:lnTo>
                  <a:lnTo>
                    <a:pt x="403" y="618"/>
                  </a:lnTo>
                  <a:lnTo>
                    <a:pt x="374" y="690"/>
                  </a:lnTo>
                  <a:lnTo>
                    <a:pt x="351" y="755"/>
                  </a:lnTo>
                  <a:lnTo>
                    <a:pt x="299" y="922"/>
                  </a:lnTo>
                  <a:lnTo>
                    <a:pt x="219" y="1228"/>
                  </a:lnTo>
                  <a:lnTo>
                    <a:pt x="116" y="1687"/>
                  </a:lnTo>
                  <a:lnTo>
                    <a:pt x="29" y="2110"/>
                  </a:lnTo>
                  <a:lnTo>
                    <a:pt x="0" y="2274"/>
                  </a:lnTo>
                  <a:lnTo>
                    <a:pt x="1442" y="722"/>
                  </a:lnTo>
                  <a:close/>
                </a:path>
              </a:pathLst>
            </a:custGeom>
            <a:solidFill>
              <a:srgbClr val="BE1C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6316663" y="547688"/>
              <a:ext cx="1666875" cy="1771650"/>
            </a:xfrm>
            <a:custGeom>
              <a:rect b="b" l="l" r="r" t="t"/>
              <a:pathLst>
                <a:path extrusionOk="0" h="4461" w="4199">
                  <a:moveTo>
                    <a:pt x="311" y="4461"/>
                  </a:moveTo>
                  <a:lnTo>
                    <a:pt x="0" y="4171"/>
                  </a:lnTo>
                  <a:lnTo>
                    <a:pt x="4199" y="0"/>
                  </a:lnTo>
                  <a:lnTo>
                    <a:pt x="311" y="4461"/>
                  </a:lnTo>
                  <a:close/>
                </a:path>
              </a:pathLst>
            </a:custGeom>
            <a:solidFill>
              <a:srgbClr val="BE1C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6284913" y="2155825"/>
              <a:ext cx="196850" cy="200025"/>
            </a:xfrm>
            <a:custGeom>
              <a:rect b="b" l="l" r="r" t="t"/>
              <a:pathLst>
                <a:path extrusionOk="0" h="503" w="495">
                  <a:moveTo>
                    <a:pt x="403" y="396"/>
                  </a:moveTo>
                  <a:lnTo>
                    <a:pt x="382" y="416"/>
                  </a:lnTo>
                  <a:lnTo>
                    <a:pt x="338" y="451"/>
                  </a:lnTo>
                  <a:lnTo>
                    <a:pt x="293" y="477"/>
                  </a:lnTo>
                  <a:lnTo>
                    <a:pt x="245" y="495"/>
                  </a:lnTo>
                  <a:lnTo>
                    <a:pt x="198" y="503"/>
                  </a:lnTo>
                  <a:lnTo>
                    <a:pt x="151" y="503"/>
                  </a:lnTo>
                  <a:lnTo>
                    <a:pt x="110" y="493"/>
                  </a:lnTo>
                  <a:lnTo>
                    <a:pt x="71" y="472"/>
                  </a:lnTo>
                  <a:lnTo>
                    <a:pt x="55" y="459"/>
                  </a:lnTo>
                  <a:lnTo>
                    <a:pt x="40" y="444"/>
                  </a:lnTo>
                  <a:lnTo>
                    <a:pt x="17" y="406"/>
                  </a:lnTo>
                  <a:lnTo>
                    <a:pt x="4" y="365"/>
                  </a:lnTo>
                  <a:lnTo>
                    <a:pt x="0" y="319"/>
                  </a:lnTo>
                  <a:lnTo>
                    <a:pt x="5" y="273"/>
                  </a:lnTo>
                  <a:lnTo>
                    <a:pt x="19" y="223"/>
                  </a:lnTo>
                  <a:lnTo>
                    <a:pt x="41" y="175"/>
                  </a:lnTo>
                  <a:lnTo>
                    <a:pt x="74" y="129"/>
                  </a:lnTo>
                  <a:lnTo>
                    <a:pt x="93" y="108"/>
                  </a:lnTo>
                  <a:lnTo>
                    <a:pt x="112" y="87"/>
                  </a:lnTo>
                  <a:lnTo>
                    <a:pt x="157" y="52"/>
                  </a:lnTo>
                  <a:lnTo>
                    <a:pt x="203" y="26"/>
                  </a:lnTo>
                  <a:lnTo>
                    <a:pt x="250" y="8"/>
                  </a:lnTo>
                  <a:lnTo>
                    <a:pt x="298" y="0"/>
                  </a:lnTo>
                  <a:lnTo>
                    <a:pt x="343" y="0"/>
                  </a:lnTo>
                  <a:lnTo>
                    <a:pt x="386" y="11"/>
                  </a:lnTo>
                  <a:lnTo>
                    <a:pt x="424" y="31"/>
                  </a:lnTo>
                  <a:lnTo>
                    <a:pt x="440" y="44"/>
                  </a:lnTo>
                  <a:lnTo>
                    <a:pt x="455" y="60"/>
                  </a:lnTo>
                  <a:lnTo>
                    <a:pt x="478" y="98"/>
                  </a:lnTo>
                  <a:lnTo>
                    <a:pt x="491" y="139"/>
                  </a:lnTo>
                  <a:lnTo>
                    <a:pt x="495" y="184"/>
                  </a:lnTo>
                  <a:lnTo>
                    <a:pt x="490" y="231"/>
                  </a:lnTo>
                  <a:lnTo>
                    <a:pt x="475" y="280"/>
                  </a:lnTo>
                  <a:lnTo>
                    <a:pt x="453" y="328"/>
                  </a:lnTo>
                  <a:lnTo>
                    <a:pt x="422" y="375"/>
                  </a:lnTo>
                  <a:lnTo>
                    <a:pt x="403" y="396"/>
                  </a:lnTo>
                  <a:close/>
                </a:path>
              </a:pathLst>
            </a:custGeom>
            <a:solidFill>
              <a:srgbClr val="283F8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6278563" y="1820863"/>
              <a:ext cx="523875" cy="542925"/>
            </a:xfrm>
            <a:custGeom>
              <a:rect b="b" l="l" r="r" t="t"/>
              <a:pathLst>
                <a:path extrusionOk="0" h="1369" w="1321">
                  <a:moveTo>
                    <a:pt x="1128" y="169"/>
                  </a:moveTo>
                  <a:lnTo>
                    <a:pt x="1111" y="152"/>
                  </a:lnTo>
                  <a:lnTo>
                    <a:pt x="1084" y="116"/>
                  </a:lnTo>
                  <a:lnTo>
                    <a:pt x="1066" y="73"/>
                  </a:lnTo>
                  <a:lnTo>
                    <a:pt x="1058" y="26"/>
                  </a:lnTo>
                  <a:lnTo>
                    <a:pt x="1060" y="0"/>
                  </a:lnTo>
                  <a:lnTo>
                    <a:pt x="117" y="943"/>
                  </a:lnTo>
                  <a:lnTo>
                    <a:pt x="105" y="954"/>
                  </a:lnTo>
                  <a:lnTo>
                    <a:pt x="93" y="966"/>
                  </a:lnTo>
                  <a:lnTo>
                    <a:pt x="88" y="972"/>
                  </a:lnTo>
                  <a:lnTo>
                    <a:pt x="80" y="979"/>
                  </a:lnTo>
                  <a:lnTo>
                    <a:pt x="82" y="980"/>
                  </a:lnTo>
                  <a:lnTo>
                    <a:pt x="64" y="1001"/>
                  </a:lnTo>
                  <a:lnTo>
                    <a:pt x="36" y="1046"/>
                  </a:lnTo>
                  <a:lnTo>
                    <a:pt x="16" y="1093"/>
                  </a:lnTo>
                  <a:lnTo>
                    <a:pt x="4" y="1140"/>
                  </a:lnTo>
                  <a:lnTo>
                    <a:pt x="0" y="1186"/>
                  </a:lnTo>
                  <a:lnTo>
                    <a:pt x="5" y="1229"/>
                  </a:lnTo>
                  <a:lnTo>
                    <a:pt x="18" y="1269"/>
                  </a:lnTo>
                  <a:lnTo>
                    <a:pt x="40" y="1304"/>
                  </a:lnTo>
                  <a:lnTo>
                    <a:pt x="56" y="1320"/>
                  </a:lnTo>
                  <a:lnTo>
                    <a:pt x="71" y="1334"/>
                  </a:lnTo>
                  <a:lnTo>
                    <a:pt x="108" y="1353"/>
                  </a:lnTo>
                  <a:lnTo>
                    <a:pt x="147" y="1366"/>
                  </a:lnTo>
                  <a:lnTo>
                    <a:pt x="189" y="1369"/>
                  </a:lnTo>
                  <a:lnTo>
                    <a:pt x="233" y="1365"/>
                  </a:lnTo>
                  <a:lnTo>
                    <a:pt x="279" y="1351"/>
                  </a:lnTo>
                  <a:lnTo>
                    <a:pt x="323" y="1329"/>
                  </a:lnTo>
                  <a:lnTo>
                    <a:pt x="364" y="1299"/>
                  </a:lnTo>
                  <a:lnTo>
                    <a:pt x="385" y="1280"/>
                  </a:lnTo>
                  <a:lnTo>
                    <a:pt x="394" y="1271"/>
                  </a:lnTo>
                  <a:lnTo>
                    <a:pt x="1321" y="217"/>
                  </a:lnTo>
                  <a:lnTo>
                    <a:pt x="1292" y="223"/>
                  </a:lnTo>
                  <a:lnTo>
                    <a:pt x="1239" y="225"/>
                  </a:lnTo>
                  <a:lnTo>
                    <a:pt x="1191" y="212"/>
                  </a:lnTo>
                  <a:lnTo>
                    <a:pt x="1147" y="186"/>
                  </a:lnTo>
                  <a:lnTo>
                    <a:pt x="1128" y="169"/>
                  </a:lnTo>
                  <a:close/>
                </a:path>
              </a:pathLst>
            </a:custGeom>
            <a:solidFill>
              <a:srgbClr val="E4AE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6700838" y="573088"/>
              <a:ext cx="1258888" cy="1301750"/>
            </a:xfrm>
            <a:custGeom>
              <a:rect b="b" l="l" r="r" t="t"/>
              <a:pathLst>
                <a:path extrusionOk="0" h="3283" w="3172">
                  <a:moveTo>
                    <a:pt x="36" y="3283"/>
                  </a:moveTo>
                  <a:lnTo>
                    <a:pt x="23" y="3265"/>
                  </a:lnTo>
                  <a:lnTo>
                    <a:pt x="5" y="3224"/>
                  </a:lnTo>
                  <a:lnTo>
                    <a:pt x="0" y="3202"/>
                  </a:lnTo>
                  <a:lnTo>
                    <a:pt x="3172" y="0"/>
                  </a:lnTo>
                  <a:lnTo>
                    <a:pt x="36" y="3283"/>
                  </a:lnTo>
                  <a:close/>
                </a:path>
              </a:pathLst>
            </a:custGeom>
            <a:solidFill>
              <a:srgbClr val="CC3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6297613" y="2203450"/>
              <a:ext cx="65088" cy="104775"/>
            </a:xfrm>
            <a:custGeom>
              <a:rect b="b" l="l" r="r" t="t"/>
              <a:pathLst>
                <a:path extrusionOk="0" h="263" w="165">
                  <a:moveTo>
                    <a:pt x="9" y="263"/>
                  </a:moveTo>
                  <a:lnTo>
                    <a:pt x="4" y="244"/>
                  </a:lnTo>
                  <a:lnTo>
                    <a:pt x="0" y="205"/>
                  </a:lnTo>
                  <a:lnTo>
                    <a:pt x="7" y="153"/>
                  </a:lnTo>
                  <a:lnTo>
                    <a:pt x="39" y="78"/>
                  </a:lnTo>
                  <a:lnTo>
                    <a:pt x="47" y="67"/>
                  </a:lnTo>
                  <a:lnTo>
                    <a:pt x="114" y="0"/>
                  </a:lnTo>
                  <a:lnTo>
                    <a:pt x="122" y="26"/>
                  </a:lnTo>
                  <a:lnTo>
                    <a:pt x="148" y="76"/>
                  </a:lnTo>
                  <a:lnTo>
                    <a:pt x="165" y="100"/>
                  </a:lnTo>
                  <a:lnTo>
                    <a:pt x="9" y="263"/>
                  </a:lnTo>
                  <a:close/>
                </a:path>
              </a:pathLst>
            </a:custGeom>
            <a:solidFill>
              <a:srgbClr val="E9BE6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6348413" y="2181225"/>
              <a:ext cx="36513" cy="58738"/>
            </a:xfrm>
            <a:custGeom>
              <a:rect b="b" l="l" r="r" t="t"/>
              <a:pathLst>
                <a:path extrusionOk="0" h="145" w="94">
                  <a:moveTo>
                    <a:pt x="48" y="145"/>
                  </a:moveTo>
                  <a:lnTo>
                    <a:pt x="33" y="120"/>
                  </a:lnTo>
                  <a:lnTo>
                    <a:pt x="8" y="70"/>
                  </a:lnTo>
                  <a:lnTo>
                    <a:pt x="0" y="43"/>
                  </a:lnTo>
                  <a:lnTo>
                    <a:pt x="43" y="0"/>
                  </a:lnTo>
                  <a:lnTo>
                    <a:pt x="51" y="26"/>
                  </a:lnTo>
                  <a:lnTo>
                    <a:pt x="77" y="75"/>
                  </a:lnTo>
                  <a:lnTo>
                    <a:pt x="94" y="97"/>
                  </a:lnTo>
                  <a:lnTo>
                    <a:pt x="48" y="145"/>
                  </a:lnTo>
                  <a:close/>
                </a:path>
              </a:pathLst>
            </a:custGeom>
            <a:solidFill>
              <a:srgbClr val="E9BE6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6370638" y="2159000"/>
              <a:ext cx="38100" cy="57150"/>
            </a:xfrm>
            <a:custGeom>
              <a:rect b="b" l="l" r="r" t="t"/>
              <a:pathLst>
                <a:path extrusionOk="0" h="143" w="96">
                  <a:moveTo>
                    <a:pt x="49" y="143"/>
                  </a:moveTo>
                  <a:lnTo>
                    <a:pt x="33" y="120"/>
                  </a:lnTo>
                  <a:lnTo>
                    <a:pt x="8" y="71"/>
                  </a:lnTo>
                  <a:lnTo>
                    <a:pt x="0" y="44"/>
                  </a:lnTo>
                  <a:lnTo>
                    <a:pt x="44" y="0"/>
                  </a:lnTo>
                  <a:lnTo>
                    <a:pt x="53" y="25"/>
                  </a:lnTo>
                  <a:lnTo>
                    <a:pt x="79" y="72"/>
                  </a:lnTo>
                  <a:lnTo>
                    <a:pt x="96" y="94"/>
                  </a:lnTo>
                  <a:lnTo>
                    <a:pt x="49" y="1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6394450" y="2135188"/>
              <a:ext cx="38100" cy="55563"/>
            </a:xfrm>
            <a:custGeom>
              <a:rect b="b" l="l" r="r" t="t"/>
              <a:pathLst>
                <a:path extrusionOk="0" h="138" w="96">
                  <a:moveTo>
                    <a:pt x="51" y="138"/>
                  </a:moveTo>
                  <a:lnTo>
                    <a:pt x="34" y="116"/>
                  </a:lnTo>
                  <a:lnTo>
                    <a:pt x="8" y="68"/>
                  </a:lnTo>
                  <a:lnTo>
                    <a:pt x="0" y="44"/>
                  </a:lnTo>
                  <a:lnTo>
                    <a:pt x="43" y="0"/>
                  </a:lnTo>
                  <a:lnTo>
                    <a:pt x="52" y="23"/>
                  </a:lnTo>
                  <a:lnTo>
                    <a:pt x="80" y="70"/>
                  </a:lnTo>
                  <a:lnTo>
                    <a:pt x="96" y="90"/>
                  </a:lnTo>
                  <a:lnTo>
                    <a:pt x="51" y="138"/>
                  </a:lnTo>
                  <a:close/>
                </a:path>
              </a:pathLst>
            </a:custGeom>
            <a:solidFill>
              <a:srgbClr val="E9BE6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6416675" y="1952625"/>
              <a:ext cx="193675" cy="214313"/>
            </a:xfrm>
            <a:custGeom>
              <a:rect b="b" l="l" r="r" t="t"/>
              <a:pathLst>
                <a:path extrusionOk="0" h="541" w="491">
                  <a:moveTo>
                    <a:pt x="52" y="541"/>
                  </a:moveTo>
                  <a:lnTo>
                    <a:pt x="35" y="519"/>
                  </a:lnTo>
                  <a:lnTo>
                    <a:pt x="9" y="472"/>
                  </a:lnTo>
                  <a:lnTo>
                    <a:pt x="0" y="447"/>
                  </a:lnTo>
                  <a:lnTo>
                    <a:pt x="443" y="0"/>
                  </a:lnTo>
                  <a:lnTo>
                    <a:pt x="453" y="21"/>
                  </a:lnTo>
                  <a:lnTo>
                    <a:pt x="476" y="61"/>
                  </a:lnTo>
                  <a:lnTo>
                    <a:pt x="491" y="80"/>
                  </a:lnTo>
                  <a:lnTo>
                    <a:pt x="52" y="54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6597650" y="1928813"/>
              <a:ext cx="36513" cy="50800"/>
            </a:xfrm>
            <a:custGeom>
              <a:rect b="b" l="l" r="r" t="t"/>
              <a:pathLst>
                <a:path extrusionOk="0" h="127" w="90">
                  <a:moveTo>
                    <a:pt x="45" y="127"/>
                  </a:moveTo>
                  <a:lnTo>
                    <a:pt x="30" y="107"/>
                  </a:lnTo>
                  <a:lnTo>
                    <a:pt x="6" y="66"/>
                  </a:lnTo>
                  <a:lnTo>
                    <a:pt x="0" y="45"/>
                  </a:lnTo>
                  <a:lnTo>
                    <a:pt x="44" y="0"/>
                  </a:lnTo>
                  <a:lnTo>
                    <a:pt x="53" y="21"/>
                  </a:lnTo>
                  <a:lnTo>
                    <a:pt x="76" y="59"/>
                  </a:lnTo>
                  <a:lnTo>
                    <a:pt x="90" y="79"/>
                  </a:lnTo>
                  <a:lnTo>
                    <a:pt x="45" y="127"/>
                  </a:lnTo>
                  <a:close/>
                </a:path>
              </a:pathLst>
            </a:custGeom>
            <a:solidFill>
              <a:srgbClr val="E9BE6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6621463" y="1908175"/>
              <a:ext cx="33338" cy="47625"/>
            </a:xfrm>
            <a:custGeom>
              <a:rect b="b" l="l" r="r" t="t"/>
              <a:pathLst>
                <a:path extrusionOk="0" h="119" w="84">
                  <a:moveTo>
                    <a:pt x="44" y="119"/>
                  </a:moveTo>
                  <a:lnTo>
                    <a:pt x="30" y="101"/>
                  </a:lnTo>
                  <a:lnTo>
                    <a:pt x="7" y="59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20"/>
                  </a:lnTo>
                  <a:lnTo>
                    <a:pt x="70" y="59"/>
                  </a:lnTo>
                  <a:lnTo>
                    <a:pt x="84" y="77"/>
                  </a:lnTo>
                  <a:lnTo>
                    <a:pt x="44" y="11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6640513" y="1843088"/>
              <a:ext cx="74613" cy="90488"/>
            </a:xfrm>
            <a:custGeom>
              <a:rect b="b" l="l" r="r" t="t"/>
              <a:pathLst>
                <a:path extrusionOk="0" h="228" w="185">
                  <a:moveTo>
                    <a:pt x="44" y="228"/>
                  </a:moveTo>
                  <a:lnTo>
                    <a:pt x="30" y="210"/>
                  </a:lnTo>
                  <a:lnTo>
                    <a:pt x="8" y="170"/>
                  </a:lnTo>
                  <a:lnTo>
                    <a:pt x="0" y="151"/>
                  </a:lnTo>
                  <a:lnTo>
                    <a:pt x="149" y="0"/>
                  </a:lnTo>
                  <a:lnTo>
                    <a:pt x="154" y="22"/>
                  </a:lnTo>
                  <a:lnTo>
                    <a:pt x="172" y="63"/>
                  </a:lnTo>
                  <a:lnTo>
                    <a:pt x="185" y="81"/>
                  </a:lnTo>
                  <a:lnTo>
                    <a:pt x="44" y="228"/>
                  </a:lnTo>
                  <a:close/>
                </a:path>
              </a:pathLst>
            </a:custGeom>
            <a:solidFill>
              <a:srgbClr val="E9BE6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6632575" y="1874838"/>
              <a:ext cx="122238" cy="104775"/>
            </a:xfrm>
            <a:custGeom>
              <a:rect b="b" l="l" r="r" t="t"/>
              <a:pathLst>
                <a:path extrusionOk="0" h="264" w="311">
                  <a:moveTo>
                    <a:pt x="2" y="7"/>
                  </a:moveTo>
                  <a:lnTo>
                    <a:pt x="0" y="33"/>
                  </a:lnTo>
                  <a:lnTo>
                    <a:pt x="10" y="86"/>
                  </a:lnTo>
                  <a:lnTo>
                    <a:pt x="36" y="136"/>
                  </a:lnTo>
                  <a:lnTo>
                    <a:pt x="73" y="182"/>
                  </a:lnTo>
                  <a:lnTo>
                    <a:pt x="120" y="221"/>
                  </a:lnTo>
                  <a:lnTo>
                    <a:pt x="173" y="249"/>
                  </a:lnTo>
                  <a:lnTo>
                    <a:pt x="228" y="264"/>
                  </a:lnTo>
                  <a:lnTo>
                    <a:pt x="281" y="262"/>
                  </a:lnTo>
                  <a:lnTo>
                    <a:pt x="305" y="253"/>
                  </a:lnTo>
                  <a:lnTo>
                    <a:pt x="311" y="249"/>
                  </a:lnTo>
                  <a:lnTo>
                    <a:pt x="308" y="236"/>
                  </a:lnTo>
                  <a:lnTo>
                    <a:pt x="300" y="236"/>
                  </a:lnTo>
                  <a:lnTo>
                    <a:pt x="278" y="244"/>
                  </a:lnTo>
                  <a:lnTo>
                    <a:pt x="230" y="245"/>
                  </a:lnTo>
                  <a:lnTo>
                    <a:pt x="180" y="232"/>
                  </a:lnTo>
                  <a:lnTo>
                    <a:pt x="130" y="206"/>
                  </a:lnTo>
                  <a:lnTo>
                    <a:pt x="86" y="170"/>
                  </a:lnTo>
                  <a:lnTo>
                    <a:pt x="50" y="129"/>
                  </a:lnTo>
                  <a:lnTo>
                    <a:pt x="25" y="82"/>
                  </a:lnTo>
                  <a:lnTo>
                    <a:pt x="16" y="34"/>
                  </a:lnTo>
                  <a:lnTo>
                    <a:pt x="19" y="11"/>
                  </a:lnTo>
                  <a:lnTo>
                    <a:pt x="18" y="4"/>
                  </a:lnTo>
                  <a:lnTo>
                    <a:pt x="5" y="0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9872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6611938" y="1897063"/>
              <a:ext cx="123825" cy="104775"/>
            </a:xfrm>
            <a:custGeom>
              <a:rect b="b" l="l" r="r" t="t"/>
              <a:pathLst>
                <a:path extrusionOk="0" h="263" w="312">
                  <a:moveTo>
                    <a:pt x="2" y="7"/>
                  </a:moveTo>
                  <a:lnTo>
                    <a:pt x="0" y="33"/>
                  </a:lnTo>
                  <a:lnTo>
                    <a:pt x="10" y="84"/>
                  </a:lnTo>
                  <a:lnTo>
                    <a:pt x="36" y="135"/>
                  </a:lnTo>
                  <a:lnTo>
                    <a:pt x="74" y="182"/>
                  </a:lnTo>
                  <a:lnTo>
                    <a:pt x="122" y="220"/>
                  </a:lnTo>
                  <a:lnTo>
                    <a:pt x="173" y="248"/>
                  </a:lnTo>
                  <a:lnTo>
                    <a:pt x="228" y="263"/>
                  </a:lnTo>
                  <a:lnTo>
                    <a:pt x="281" y="262"/>
                  </a:lnTo>
                  <a:lnTo>
                    <a:pt x="306" y="253"/>
                  </a:lnTo>
                  <a:lnTo>
                    <a:pt x="312" y="248"/>
                  </a:lnTo>
                  <a:lnTo>
                    <a:pt x="308" y="236"/>
                  </a:lnTo>
                  <a:lnTo>
                    <a:pt x="300" y="236"/>
                  </a:lnTo>
                  <a:lnTo>
                    <a:pt x="278" y="244"/>
                  </a:lnTo>
                  <a:lnTo>
                    <a:pt x="230" y="245"/>
                  </a:lnTo>
                  <a:lnTo>
                    <a:pt x="180" y="231"/>
                  </a:lnTo>
                  <a:lnTo>
                    <a:pt x="131" y="205"/>
                  </a:lnTo>
                  <a:lnTo>
                    <a:pt x="87" y="170"/>
                  </a:lnTo>
                  <a:lnTo>
                    <a:pt x="52" y="128"/>
                  </a:lnTo>
                  <a:lnTo>
                    <a:pt x="27" y="82"/>
                  </a:lnTo>
                  <a:lnTo>
                    <a:pt x="17" y="34"/>
                  </a:lnTo>
                  <a:lnTo>
                    <a:pt x="19" y="10"/>
                  </a:lnTo>
                  <a:lnTo>
                    <a:pt x="18" y="3"/>
                  </a:lnTo>
                  <a:lnTo>
                    <a:pt x="5" y="0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9872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6588125" y="1922463"/>
              <a:ext cx="123825" cy="103188"/>
            </a:xfrm>
            <a:custGeom>
              <a:rect b="b" l="l" r="r" t="t"/>
              <a:pathLst>
                <a:path extrusionOk="0" h="261" w="311">
                  <a:moveTo>
                    <a:pt x="2" y="6"/>
                  </a:moveTo>
                  <a:lnTo>
                    <a:pt x="0" y="32"/>
                  </a:lnTo>
                  <a:lnTo>
                    <a:pt x="12" y="83"/>
                  </a:lnTo>
                  <a:lnTo>
                    <a:pt x="38" y="133"/>
                  </a:lnTo>
                  <a:lnTo>
                    <a:pt x="77" y="179"/>
                  </a:lnTo>
                  <a:lnTo>
                    <a:pt x="124" y="217"/>
                  </a:lnTo>
                  <a:lnTo>
                    <a:pt x="175" y="246"/>
                  </a:lnTo>
                  <a:lnTo>
                    <a:pt x="229" y="261"/>
                  </a:lnTo>
                  <a:lnTo>
                    <a:pt x="282" y="261"/>
                  </a:lnTo>
                  <a:lnTo>
                    <a:pt x="305" y="252"/>
                  </a:lnTo>
                  <a:lnTo>
                    <a:pt x="311" y="247"/>
                  </a:lnTo>
                  <a:lnTo>
                    <a:pt x="308" y="236"/>
                  </a:lnTo>
                  <a:lnTo>
                    <a:pt x="301" y="236"/>
                  </a:lnTo>
                  <a:lnTo>
                    <a:pt x="279" y="243"/>
                  </a:lnTo>
                  <a:lnTo>
                    <a:pt x="231" y="243"/>
                  </a:lnTo>
                  <a:lnTo>
                    <a:pt x="182" y="229"/>
                  </a:lnTo>
                  <a:lnTo>
                    <a:pt x="134" y="203"/>
                  </a:lnTo>
                  <a:lnTo>
                    <a:pt x="90" y="168"/>
                  </a:lnTo>
                  <a:lnTo>
                    <a:pt x="54" y="125"/>
                  </a:lnTo>
                  <a:lnTo>
                    <a:pt x="29" y="80"/>
                  </a:lnTo>
                  <a:lnTo>
                    <a:pt x="17" y="33"/>
                  </a:lnTo>
                  <a:lnTo>
                    <a:pt x="19" y="10"/>
                  </a:lnTo>
                  <a:lnTo>
                    <a:pt x="17" y="4"/>
                  </a:lnTo>
                  <a:lnTo>
                    <a:pt x="4" y="0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9872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6405563" y="2087563"/>
              <a:ext cx="149225" cy="131763"/>
            </a:xfrm>
            <a:custGeom>
              <a:rect b="b" l="l" r="r" t="t"/>
              <a:pathLst>
                <a:path extrusionOk="0" h="333" w="375">
                  <a:moveTo>
                    <a:pt x="5" y="6"/>
                  </a:moveTo>
                  <a:lnTo>
                    <a:pt x="3" y="22"/>
                  </a:lnTo>
                  <a:lnTo>
                    <a:pt x="0" y="55"/>
                  </a:lnTo>
                  <a:lnTo>
                    <a:pt x="7" y="106"/>
                  </a:lnTo>
                  <a:lnTo>
                    <a:pt x="35" y="171"/>
                  </a:lnTo>
                  <a:lnTo>
                    <a:pt x="81" y="229"/>
                  </a:lnTo>
                  <a:lnTo>
                    <a:pt x="138" y="278"/>
                  </a:lnTo>
                  <a:lnTo>
                    <a:pt x="202" y="315"/>
                  </a:lnTo>
                  <a:lnTo>
                    <a:pt x="271" y="333"/>
                  </a:lnTo>
                  <a:lnTo>
                    <a:pt x="322" y="333"/>
                  </a:lnTo>
                  <a:lnTo>
                    <a:pt x="354" y="326"/>
                  </a:lnTo>
                  <a:lnTo>
                    <a:pt x="370" y="320"/>
                  </a:lnTo>
                  <a:lnTo>
                    <a:pt x="375" y="315"/>
                  </a:lnTo>
                  <a:lnTo>
                    <a:pt x="371" y="303"/>
                  </a:lnTo>
                  <a:lnTo>
                    <a:pt x="364" y="303"/>
                  </a:lnTo>
                  <a:lnTo>
                    <a:pt x="335" y="313"/>
                  </a:lnTo>
                  <a:lnTo>
                    <a:pt x="272" y="316"/>
                  </a:lnTo>
                  <a:lnTo>
                    <a:pt x="209" y="298"/>
                  </a:lnTo>
                  <a:lnTo>
                    <a:pt x="148" y="264"/>
                  </a:lnTo>
                  <a:lnTo>
                    <a:pt x="94" y="219"/>
                  </a:lnTo>
                  <a:lnTo>
                    <a:pt x="51" y="163"/>
                  </a:lnTo>
                  <a:lnTo>
                    <a:pt x="24" y="102"/>
                  </a:lnTo>
                  <a:lnTo>
                    <a:pt x="17" y="40"/>
                  </a:lnTo>
                  <a:lnTo>
                    <a:pt x="22" y="10"/>
                  </a:lnTo>
                  <a:lnTo>
                    <a:pt x="22" y="2"/>
                  </a:lnTo>
                  <a:lnTo>
                    <a:pt x="11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9872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6383338" y="2111375"/>
              <a:ext cx="149225" cy="131763"/>
            </a:xfrm>
            <a:custGeom>
              <a:rect b="b" l="l" r="r" t="t"/>
              <a:pathLst>
                <a:path extrusionOk="0" h="336" w="375">
                  <a:moveTo>
                    <a:pt x="6" y="7"/>
                  </a:moveTo>
                  <a:lnTo>
                    <a:pt x="2" y="23"/>
                  </a:lnTo>
                  <a:lnTo>
                    <a:pt x="0" y="57"/>
                  </a:lnTo>
                  <a:lnTo>
                    <a:pt x="6" y="108"/>
                  </a:lnTo>
                  <a:lnTo>
                    <a:pt x="33" y="174"/>
                  </a:lnTo>
                  <a:lnTo>
                    <a:pt x="79" y="232"/>
                  </a:lnTo>
                  <a:lnTo>
                    <a:pt x="134" y="281"/>
                  </a:lnTo>
                  <a:lnTo>
                    <a:pt x="200" y="318"/>
                  </a:lnTo>
                  <a:lnTo>
                    <a:pt x="269" y="336"/>
                  </a:lnTo>
                  <a:lnTo>
                    <a:pt x="321" y="334"/>
                  </a:lnTo>
                  <a:lnTo>
                    <a:pt x="353" y="327"/>
                  </a:lnTo>
                  <a:lnTo>
                    <a:pt x="370" y="320"/>
                  </a:lnTo>
                  <a:lnTo>
                    <a:pt x="375" y="316"/>
                  </a:lnTo>
                  <a:lnTo>
                    <a:pt x="372" y="303"/>
                  </a:lnTo>
                  <a:lnTo>
                    <a:pt x="365" y="305"/>
                  </a:lnTo>
                  <a:lnTo>
                    <a:pt x="335" y="315"/>
                  </a:lnTo>
                  <a:lnTo>
                    <a:pt x="270" y="318"/>
                  </a:lnTo>
                  <a:lnTo>
                    <a:pt x="206" y="301"/>
                  </a:lnTo>
                  <a:lnTo>
                    <a:pt x="145" y="267"/>
                  </a:lnTo>
                  <a:lnTo>
                    <a:pt x="92" y="222"/>
                  </a:lnTo>
                  <a:lnTo>
                    <a:pt x="50" y="166"/>
                  </a:lnTo>
                  <a:lnTo>
                    <a:pt x="23" y="105"/>
                  </a:lnTo>
                  <a:lnTo>
                    <a:pt x="16" y="41"/>
                  </a:lnTo>
                  <a:lnTo>
                    <a:pt x="23" y="10"/>
                  </a:lnTo>
                  <a:lnTo>
                    <a:pt x="23" y="3"/>
                  </a:lnTo>
                  <a:lnTo>
                    <a:pt x="10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9872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6362700" y="2133600"/>
              <a:ext cx="147638" cy="134938"/>
            </a:xfrm>
            <a:custGeom>
              <a:rect b="b" l="l" r="r" t="t"/>
              <a:pathLst>
                <a:path extrusionOk="0" h="339" w="376">
                  <a:moveTo>
                    <a:pt x="7" y="7"/>
                  </a:moveTo>
                  <a:lnTo>
                    <a:pt x="3" y="25"/>
                  </a:lnTo>
                  <a:lnTo>
                    <a:pt x="0" y="60"/>
                  </a:lnTo>
                  <a:lnTo>
                    <a:pt x="5" y="113"/>
                  </a:lnTo>
                  <a:lnTo>
                    <a:pt x="33" y="179"/>
                  </a:lnTo>
                  <a:lnTo>
                    <a:pt x="77" y="239"/>
                  </a:lnTo>
                  <a:lnTo>
                    <a:pt x="132" y="287"/>
                  </a:lnTo>
                  <a:lnTo>
                    <a:pt x="197" y="322"/>
                  </a:lnTo>
                  <a:lnTo>
                    <a:pt x="267" y="339"/>
                  </a:lnTo>
                  <a:lnTo>
                    <a:pt x="319" y="336"/>
                  </a:lnTo>
                  <a:lnTo>
                    <a:pt x="354" y="328"/>
                  </a:lnTo>
                  <a:lnTo>
                    <a:pt x="371" y="320"/>
                  </a:lnTo>
                  <a:lnTo>
                    <a:pt x="376" y="317"/>
                  </a:lnTo>
                  <a:lnTo>
                    <a:pt x="372" y="304"/>
                  </a:lnTo>
                  <a:lnTo>
                    <a:pt x="366" y="305"/>
                  </a:lnTo>
                  <a:lnTo>
                    <a:pt x="335" y="317"/>
                  </a:lnTo>
                  <a:lnTo>
                    <a:pt x="268" y="320"/>
                  </a:lnTo>
                  <a:lnTo>
                    <a:pt x="204" y="305"/>
                  </a:lnTo>
                  <a:lnTo>
                    <a:pt x="143" y="273"/>
                  </a:lnTo>
                  <a:lnTo>
                    <a:pt x="90" y="227"/>
                  </a:lnTo>
                  <a:lnTo>
                    <a:pt x="48" y="171"/>
                  </a:lnTo>
                  <a:lnTo>
                    <a:pt x="22" y="109"/>
                  </a:lnTo>
                  <a:lnTo>
                    <a:pt x="17" y="44"/>
                  </a:lnTo>
                  <a:lnTo>
                    <a:pt x="23" y="11"/>
                  </a:lnTo>
                  <a:lnTo>
                    <a:pt x="23" y="3"/>
                  </a:lnTo>
                  <a:lnTo>
                    <a:pt x="10" y="0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9872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6340475" y="2157413"/>
              <a:ext cx="149225" cy="134938"/>
            </a:xfrm>
            <a:custGeom>
              <a:rect b="b" l="l" r="r" t="t"/>
              <a:pathLst>
                <a:path extrusionOk="0" h="339" w="376">
                  <a:moveTo>
                    <a:pt x="8" y="6"/>
                  </a:moveTo>
                  <a:lnTo>
                    <a:pt x="4" y="24"/>
                  </a:lnTo>
                  <a:lnTo>
                    <a:pt x="0" y="59"/>
                  </a:lnTo>
                  <a:lnTo>
                    <a:pt x="6" y="112"/>
                  </a:lnTo>
                  <a:lnTo>
                    <a:pt x="31" y="180"/>
                  </a:lnTo>
                  <a:lnTo>
                    <a:pt x="76" y="239"/>
                  </a:lnTo>
                  <a:lnTo>
                    <a:pt x="131" y="287"/>
                  </a:lnTo>
                  <a:lnTo>
                    <a:pt x="196" y="322"/>
                  </a:lnTo>
                  <a:lnTo>
                    <a:pt x="266" y="339"/>
                  </a:lnTo>
                  <a:lnTo>
                    <a:pt x="319" y="337"/>
                  </a:lnTo>
                  <a:lnTo>
                    <a:pt x="354" y="328"/>
                  </a:lnTo>
                  <a:lnTo>
                    <a:pt x="371" y="321"/>
                  </a:lnTo>
                  <a:lnTo>
                    <a:pt x="376" y="316"/>
                  </a:lnTo>
                  <a:lnTo>
                    <a:pt x="372" y="304"/>
                  </a:lnTo>
                  <a:lnTo>
                    <a:pt x="366" y="304"/>
                  </a:lnTo>
                  <a:lnTo>
                    <a:pt x="333" y="317"/>
                  </a:lnTo>
                  <a:lnTo>
                    <a:pt x="267" y="321"/>
                  </a:lnTo>
                  <a:lnTo>
                    <a:pt x="203" y="306"/>
                  </a:lnTo>
                  <a:lnTo>
                    <a:pt x="142" y="273"/>
                  </a:lnTo>
                  <a:lnTo>
                    <a:pt x="89" y="228"/>
                  </a:lnTo>
                  <a:lnTo>
                    <a:pt x="48" y="172"/>
                  </a:lnTo>
                  <a:lnTo>
                    <a:pt x="22" y="110"/>
                  </a:lnTo>
                  <a:lnTo>
                    <a:pt x="19" y="44"/>
                  </a:lnTo>
                  <a:lnTo>
                    <a:pt x="25" y="10"/>
                  </a:lnTo>
                  <a:lnTo>
                    <a:pt x="25" y="2"/>
                  </a:lnTo>
                  <a:lnTo>
                    <a:pt x="12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9872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6732588" y="565150"/>
              <a:ext cx="1235075" cy="1344613"/>
            </a:xfrm>
            <a:custGeom>
              <a:rect b="b" l="l" r="r" t="t"/>
              <a:pathLst>
                <a:path extrusionOk="0" h="3390" w="3115">
                  <a:moveTo>
                    <a:pt x="113" y="3390"/>
                  </a:moveTo>
                  <a:lnTo>
                    <a:pt x="82" y="3386"/>
                  </a:lnTo>
                  <a:lnTo>
                    <a:pt x="25" y="3364"/>
                  </a:lnTo>
                  <a:lnTo>
                    <a:pt x="0" y="3346"/>
                  </a:lnTo>
                  <a:lnTo>
                    <a:pt x="3115" y="0"/>
                  </a:lnTo>
                  <a:lnTo>
                    <a:pt x="2201" y="1036"/>
                  </a:lnTo>
                  <a:lnTo>
                    <a:pt x="113" y="3390"/>
                  </a:lnTo>
                  <a:close/>
                </a:path>
              </a:pathLst>
            </a:custGeom>
            <a:solidFill>
              <a:srgbClr val="9719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6319838" y="2265363"/>
              <a:ext cx="115888" cy="84138"/>
            </a:xfrm>
            <a:custGeom>
              <a:rect b="b" l="l" r="r" t="t"/>
              <a:pathLst>
                <a:path extrusionOk="0" h="210" w="290">
                  <a:moveTo>
                    <a:pt x="86" y="210"/>
                  </a:moveTo>
                  <a:lnTo>
                    <a:pt x="66" y="209"/>
                  </a:lnTo>
                  <a:lnTo>
                    <a:pt x="35" y="199"/>
                  </a:lnTo>
                  <a:lnTo>
                    <a:pt x="5" y="178"/>
                  </a:lnTo>
                  <a:lnTo>
                    <a:pt x="0" y="174"/>
                  </a:lnTo>
                  <a:lnTo>
                    <a:pt x="162" y="0"/>
                  </a:lnTo>
                  <a:lnTo>
                    <a:pt x="192" y="21"/>
                  </a:lnTo>
                  <a:lnTo>
                    <a:pt x="255" y="52"/>
                  </a:lnTo>
                  <a:lnTo>
                    <a:pt x="290" y="60"/>
                  </a:lnTo>
                  <a:lnTo>
                    <a:pt x="213" y="144"/>
                  </a:lnTo>
                  <a:lnTo>
                    <a:pt x="183" y="172"/>
                  </a:lnTo>
                  <a:lnTo>
                    <a:pt x="156" y="191"/>
                  </a:lnTo>
                  <a:lnTo>
                    <a:pt x="108" y="209"/>
                  </a:lnTo>
                  <a:lnTo>
                    <a:pt x="86" y="210"/>
                  </a:lnTo>
                  <a:close/>
                </a:path>
              </a:pathLst>
            </a:custGeom>
            <a:solidFill>
              <a:srgbClr val="B48B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6389688" y="2241550"/>
              <a:ext cx="66675" cy="41275"/>
            </a:xfrm>
            <a:custGeom>
              <a:rect b="b" l="l" r="r" t="t"/>
              <a:pathLst>
                <a:path extrusionOk="0" h="105" w="171">
                  <a:moveTo>
                    <a:pt x="131" y="105"/>
                  </a:moveTo>
                  <a:lnTo>
                    <a:pt x="96" y="98"/>
                  </a:lnTo>
                  <a:lnTo>
                    <a:pt x="30" y="68"/>
                  </a:lnTo>
                  <a:lnTo>
                    <a:pt x="0" y="47"/>
                  </a:lnTo>
                  <a:lnTo>
                    <a:pt x="45" y="0"/>
                  </a:lnTo>
                  <a:lnTo>
                    <a:pt x="74" y="20"/>
                  </a:lnTo>
                  <a:lnTo>
                    <a:pt x="137" y="51"/>
                  </a:lnTo>
                  <a:lnTo>
                    <a:pt x="171" y="60"/>
                  </a:lnTo>
                  <a:lnTo>
                    <a:pt x="150" y="84"/>
                  </a:lnTo>
                  <a:lnTo>
                    <a:pt x="131" y="1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6411913" y="2216150"/>
              <a:ext cx="68263" cy="42863"/>
            </a:xfrm>
            <a:custGeom>
              <a:rect b="b" l="l" r="r" t="t"/>
              <a:pathLst>
                <a:path extrusionOk="0" h="109" w="171">
                  <a:moveTo>
                    <a:pt x="128" y="109"/>
                  </a:moveTo>
                  <a:lnTo>
                    <a:pt x="94" y="101"/>
                  </a:lnTo>
                  <a:lnTo>
                    <a:pt x="30" y="71"/>
                  </a:lnTo>
                  <a:lnTo>
                    <a:pt x="0" y="51"/>
                  </a:lnTo>
                  <a:lnTo>
                    <a:pt x="46" y="0"/>
                  </a:lnTo>
                  <a:lnTo>
                    <a:pt x="75" y="22"/>
                  </a:lnTo>
                  <a:lnTo>
                    <a:pt x="137" y="53"/>
                  </a:lnTo>
                  <a:lnTo>
                    <a:pt x="171" y="62"/>
                  </a:lnTo>
                  <a:lnTo>
                    <a:pt x="149" y="87"/>
                  </a:lnTo>
                  <a:lnTo>
                    <a:pt x="128" y="1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6435725" y="2192338"/>
              <a:ext cx="65088" cy="42863"/>
            </a:xfrm>
            <a:custGeom>
              <a:rect b="b" l="l" r="r" t="t"/>
              <a:pathLst>
                <a:path extrusionOk="0" h="109" w="167">
                  <a:moveTo>
                    <a:pt x="126" y="109"/>
                  </a:moveTo>
                  <a:lnTo>
                    <a:pt x="93" y="101"/>
                  </a:lnTo>
                  <a:lnTo>
                    <a:pt x="29" y="70"/>
                  </a:lnTo>
                  <a:lnTo>
                    <a:pt x="0" y="49"/>
                  </a:lnTo>
                  <a:lnTo>
                    <a:pt x="46" y="0"/>
                  </a:lnTo>
                  <a:lnTo>
                    <a:pt x="74" y="21"/>
                  </a:lnTo>
                  <a:lnTo>
                    <a:pt x="135" y="53"/>
                  </a:lnTo>
                  <a:lnTo>
                    <a:pt x="167" y="62"/>
                  </a:lnTo>
                  <a:lnTo>
                    <a:pt x="147" y="86"/>
                  </a:lnTo>
                  <a:lnTo>
                    <a:pt x="126" y="1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6457950" y="2003425"/>
              <a:ext cx="215900" cy="207963"/>
            </a:xfrm>
            <a:custGeom>
              <a:rect b="b" l="l" r="r" t="t"/>
              <a:pathLst>
                <a:path extrusionOk="0" h="525" w="546">
                  <a:moveTo>
                    <a:pt x="125" y="525"/>
                  </a:moveTo>
                  <a:lnTo>
                    <a:pt x="92" y="516"/>
                  </a:lnTo>
                  <a:lnTo>
                    <a:pt x="29" y="486"/>
                  </a:lnTo>
                  <a:lnTo>
                    <a:pt x="0" y="464"/>
                  </a:lnTo>
                  <a:lnTo>
                    <a:pt x="433" y="0"/>
                  </a:lnTo>
                  <a:lnTo>
                    <a:pt x="459" y="20"/>
                  </a:lnTo>
                  <a:lnTo>
                    <a:pt x="516" y="48"/>
                  </a:lnTo>
                  <a:lnTo>
                    <a:pt x="546" y="56"/>
                  </a:lnTo>
                  <a:lnTo>
                    <a:pt x="310" y="319"/>
                  </a:lnTo>
                  <a:lnTo>
                    <a:pt x="125" y="525"/>
                  </a:lnTo>
                  <a:close/>
                </a:path>
              </a:pathLst>
            </a:custGeom>
            <a:solidFill>
              <a:srgbClr val="B48B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6634163" y="1978025"/>
              <a:ext cx="61913" cy="41275"/>
            </a:xfrm>
            <a:custGeom>
              <a:rect b="b" l="l" r="r" t="t"/>
              <a:pathLst>
                <a:path extrusionOk="0" h="102" w="157">
                  <a:moveTo>
                    <a:pt x="115" y="102"/>
                  </a:moveTo>
                  <a:lnTo>
                    <a:pt x="85" y="96"/>
                  </a:lnTo>
                  <a:lnTo>
                    <a:pt x="27" y="69"/>
                  </a:lnTo>
                  <a:lnTo>
                    <a:pt x="0" y="49"/>
                  </a:lnTo>
                  <a:lnTo>
                    <a:pt x="45" y="0"/>
                  </a:lnTo>
                  <a:lnTo>
                    <a:pt x="71" y="19"/>
                  </a:lnTo>
                  <a:lnTo>
                    <a:pt x="128" y="48"/>
                  </a:lnTo>
                  <a:lnTo>
                    <a:pt x="157" y="54"/>
                  </a:lnTo>
                  <a:lnTo>
                    <a:pt x="136" y="79"/>
                  </a:lnTo>
                  <a:lnTo>
                    <a:pt x="115" y="1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6656388" y="1957388"/>
              <a:ext cx="60325" cy="36513"/>
            </a:xfrm>
            <a:custGeom>
              <a:rect b="b" l="l" r="r" t="t"/>
              <a:pathLst>
                <a:path extrusionOk="0" h="94" w="150">
                  <a:moveTo>
                    <a:pt x="114" y="94"/>
                  </a:moveTo>
                  <a:lnTo>
                    <a:pt x="84" y="89"/>
                  </a:lnTo>
                  <a:lnTo>
                    <a:pt x="27" y="61"/>
                  </a:lnTo>
                  <a:lnTo>
                    <a:pt x="0" y="42"/>
                  </a:lnTo>
                  <a:lnTo>
                    <a:pt x="40" y="0"/>
                  </a:lnTo>
                  <a:lnTo>
                    <a:pt x="65" y="19"/>
                  </a:lnTo>
                  <a:lnTo>
                    <a:pt x="120" y="47"/>
                  </a:lnTo>
                  <a:lnTo>
                    <a:pt x="150" y="54"/>
                  </a:lnTo>
                  <a:lnTo>
                    <a:pt x="132" y="74"/>
                  </a:lnTo>
                  <a:lnTo>
                    <a:pt x="114" y="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6677025" y="1892300"/>
              <a:ext cx="100013" cy="79375"/>
            </a:xfrm>
            <a:custGeom>
              <a:rect b="b" l="l" r="r" t="t"/>
              <a:pathLst>
                <a:path extrusionOk="0" h="198" w="250">
                  <a:moveTo>
                    <a:pt x="111" y="198"/>
                  </a:moveTo>
                  <a:lnTo>
                    <a:pt x="83" y="193"/>
                  </a:lnTo>
                  <a:lnTo>
                    <a:pt x="26" y="166"/>
                  </a:lnTo>
                  <a:lnTo>
                    <a:pt x="0" y="148"/>
                  </a:lnTo>
                  <a:lnTo>
                    <a:pt x="137" y="0"/>
                  </a:lnTo>
                  <a:lnTo>
                    <a:pt x="162" y="18"/>
                  </a:lnTo>
                  <a:lnTo>
                    <a:pt x="219" y="40"/>
                  </a:lnTo>
                  <a:lnTo>
                    <a:pt x="250" y="44"/>
                  </a:lnTo>
                  <a:lnTo>
                    <a:pt x="180" y="122"/>
                  </a:lnTo>
                  <a:lnTo>
                    <a:pt x="111" y="198"/>
                  </a:lnTo>
                  <a:close/>
                </a:path>
              </a:pathLst>
            </a:custGeom>
            <a:solidFill>
              <a:srgbClr val="B48B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6672263" y="1951038"/>
              <a:ext cx="49213" cy="26988"/>
            </a:xfrm>
            <a:custGeom>
              <a:rect b="b" l="l" r="r" t="t"/>
              <a:pathLst>
                <a:path extrusionOk="0" h="66" w="123">
                  <a:moveTo>
                    <a:pt x="110" y="66"/>
                  </a:moveTo>
                  <a:lnTo>
                    <a:pt x="80" y="59"/>
                  </a:lnTo>
                  <a:lnTo>
                    <a:pt x="25" y="31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38" y="18"/>
                  </a:lnTo>
                  <a:lnTo>
                    <a:pt x="95" y="45"/>
                  </a:lnTo>
                  <a:lnTo>
                    <a:pt x="123" y="50"/>
                  </a:lnTo>
                  <a:lnTo>
                    <a:pt x="117" y="58"/>
                  </a:lnTo>
                  <a:lnTo>
                    <a:pt x="110" y="66"/>
                  </a:lnTo>
                  <a:close/>
                </a:path>
              </a:pathLst>
            </a:custGeom>
            <a:solidFill>
              <a:srgbClr val="77592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6651625" y="1973263"/>
              <a:ext cx="50800" cy="26988"/>
            </a:xfrm>
            <a:custGeom>
              <a:rect b="b" l="l" r="r" t="t"/>
              <a:pathLst>
                <a:path extrusionOk="0" h="67" w="126">
                  <a:moveTo>
                    <a:pt x="112" y="67"/>
                  </a:moveTo>
                  <a:lnTo>
                    <a:pt x="83" y="61"/>
                  </a:lnTo>
                  <a:lnTo>
                    <a:pt x="26" y="32"/>
                  </a:lnTo>
                  <a:lnTo>
                    <a:pt x="0" y="13"/>
                  </a:lnTo>
                  <a:lnTo>
                    <a:pt x="12" y="0"/>
                  </a:lnTo>
                  <a:lnTo>
                    <a:pt x="39" y="19"/>
                  </a:lnTo>
                  <a:lnTo>
                    <a:pt x="96" y="47"/>
                  </a:lnTo>
                  <a:lnTo>
                    <a:pt x="126" y="52"/>
                  </a:lnTo>
                  <a:lnTo>
                    <a:pt x="119" y="60"/>
                  </a:lnTo>
                  <a:lnTo>
                    <a:pt x="112" y="67"/>
                  </a:lnTo>
                  <a:close/>
                </a:path>
              </a:pathLst>
            </a:custGeom>
            <a:solidFill>
              <a:srgbClr val="77592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6629400" y="1998663"/>
              <a:ext cx="50800" cy="26988"/>
            </a:xfrm>
            <a:custGeom>
              <a:rect b="b" l="l" r="r" t="t"/>
              <a:pathLst>
                <a:path extrusionOk="0" h="69" w="127">
                  <a:moveTo>
                    <a:pt x="113" y="69"/>
                  </a:moveTo>
                  <a:lnTo>
                    <a:pt x="83" y="61"/>
                  </a:lnTo>
                  <a:lnTo>
                    <a:pt x="26" y="33"/>
                  </a:lnTo>
                  <a:lnTo>
                    <a:pt x="0" y="13"/>
                  </a:lnTo>
                  <a:lnTo>
                    <a:pt x="12" y="0"/>
                  </a:lnTo>
                  <a:lnTo>
                    <a:pt x="39" y="20"/>
                  </a:lnTo>
                  <a:lnTo>
                    <a:pt x="97" y="47"/>
                  </a:lnTo>
                  <a:lnTo>
                    <a:pt x="127" y="53"/>
                  </a:lnTo>
                  <a:lnTo>
                    <a:pt x="119" y="61"/>
                  </a:lnTo>
                  <a:lnTo>
                    <a:pt x="113" y="69"/>
                  </a:lnTo>
                  <a:close/>
                </a:path>
              </a:pathLst>
            </a:custGeom>
            <a:solidFill>
              <a:srgbClr val="77592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6453188" y="2187575"/>
              <a:ext cx="53975" cy="30163"/>
            </a:xfrm>
            <a:custGeom>
              <a:rect b="b" l="l" r="r" t="t"/>
              <a:pathLst>
                <a:path extrusionOk="0" h="75" w="136">
                  <a:moveTo>
                    <a:pt x="121" y="75"/>
                  </a:moveTo>
                  <a:lnTo>
                    <a:pt x="89" y="66"/>
                  </a:lnTo>
                  <a:lnTo>
                    <a:pt x="28" y="34"/>
                  </a:lnTo>
                  <a:lnTo>
                    <a:pt x="0" y="13"/>
                  </a:lnTo>
                  <a:lnTo>
                    <a:pt x="11" y="0"/>
                  </a:lnTo>
                  <a:lnTo>
                    <a:pt x="40" y="22"/>
                  </a:lnTo>
                  <a:lnTo>
                    <a:pt x="103" y="52"/>
                  </a:lnTo>
                  <a:lnTo>
                    <a:pt x="136" y="61"/>
                  </a:lnTo>
                  <a:lnTo>
                    <a:pt x="128" y="69"/>
                  </a:lnTo>
                  <a:lnTo>
                    <a:pt x="121" y="75"/>
                  </a:lnTo>
                  <a:close/>
                </a:path>
              </a:pathLst>
            </a:custGeom>
            <a:solidFill>
              <a:srgbClr val="77592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6430963" y="2211388"/>
              <a:ext cx="53975" cy="30163"/>
            </a:xfrm>
            <a:custGeom>
              <a:rect b="b" l="l" r="r" t="t"/>
              <a:pathLst>
                <a:path extrusionOk="0" h="74" w="138">
                  <a:moveTo>
                    <a:pt x="125" y="74"/>
                  </a:moveTo>
                  <a:lnTo>
                    <a:pt x="91" y="65"/>
                  </a:lnTo>
                  <a:lnTo>
                    <a:pt x="29" y="34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41" y="21"/>
                  </a:lnTo>
                  <a:lnTo>
                    <a:pt x="105" y="52"/>
                  </a:lnTo>
                  <a:lnTo>
                    <a:pt x="138" y="60"/>
                  </a:lnTo>
                  <a:lnTo>
                    <a:pt x="131" y="68"/>
                  </a:lnTo>
                  <a:lnTo>
                    <a:pt x="125" y="74"/>
                  </a:lnTo>
                  <a:close/>
                </a:path>
              </a:pathLst>
            </a:custGeom>
            <a:solidFill>
              <a:srgbClr val="77592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6407150" y="2236788"/>
              <a:ext cx="55563" cy="28575"/>
            </a:xfrm>
            <a:custGeom>
              <a:rect b="b" l="l" r="r" t="t"/>
              <a:pathLst>
                <a:path extrusionOk="0" h="73" w="140">
                  <a:moveTo>
                    <a:pt x="126" y="73"/>
                  </a:moveTo>
                  <a:lnTo>
                    <a:pt x="92" y="64"/>
                  </a:lnTo>
                  <a:lnTo>
                    <a:pt x="29" y="33"/>
                  </a:lnTo>
                  <a:lnTo>
                    <a:pt x="0" y="13"/>
                  </a:lnTo>
                  <a:lnTo>
                    <a:pt x="12" y="0"/>
                  </a:lnTo>
                  <a:lnTo>
                    <a:pt x="42" y="20"/>
                  </a:lnTo>
                  <a:lnTo>
                    <a:pt x="106" y="50"/>
                  </a:lnTo>
                  <a:lnTo>
                    <a:pt x="140" y="58"/>
                  </a:lnTo>
                  <a:lnTo>
                    <a:pt x="134" y="66"/>
                  </a:lnTo>
                  <a:lnTo>
                    <a:pt x="126" y="73"/>
                  </a:lnTo>
                  <a:close/>
                </a:path>
              </a:pathLst>
            </a:custGeom>
            <a:solidFill>
              <a:srgbClr val="77592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6384925" y="2260600"/>
              <a:ext cx="55563" cy="28575"/>
            </a:xfrm>
            <a:custGeom>
              <a:rect b="b" l="l" r="r" t="t"/>
              <a:pathLst>
                <a:path extrusionOk="0" h="73" w="143">
                  <a:moveTo>
                    <a:pt x="128" y="73"/>
                  </a:moveTo>
                  <a:lnTo>
                    <a:pt x="93" y="65"/>
                  </a:lnTo>
                  <a:lnTo>
                    <a:pt x="30" y="34"/>
                  </a:lnTo>
                  <a:lnTo>
                    <a:pt x="0" y="13"/>
                  </a:lnTo>
                  <a:lnTo>
                    <a:pt x="12" y="0"/>
                  </a:lnTo>
                  <a:lnTo>
                    <a:pt x="42" y="21"/>
                  </a:lnTo>
                  <a:lnTo>
                    <a:pt x="108" y="51"/>
                  </a:lnTo>
                  <a:lnTo>
                    <a:pt x="143" y="58"/>
                  </a:lnTo>
                  <a:lnTo>
                    <a:pt x="135" y="65"/>
                  </a:lnTo>
                  <a:lnTo>
                    <a:pt x="128" y="73"/>
                  </a:lnTo>
                  <a:close/>
                </a:path>
              </a:pathLst>
            </a:custGeom>
            <a:solidFill>
              <a:srgbClr val="77592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7967663" y="565150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19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7410450" y="1116013"/>
              <a:ext cx="0" cy="1588"/>
            </a:xfrm>
            <a:custGeom>
              <a:rect b="b" l="l" r="r" t="t"/>
              <a:pathLst>
                <a:path extrusionOk="0" h="2" w="120000">
                  <a:moveTo>
                    <a:pt x="0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2C0B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1" name="Google Shape;651;p42"/>
            <p:cNvCxnSpPr/>
            <p:nvPr/>
          </p:nvCxnSpPr>
          <p:spPr>
            <a:xfrm>
              <a:off x="7977188" y="554038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652" name="Google Shape;652;p42"/>
            <p:cNvSpPr/>
            <p:nvPr/>
          </p:nvSpPr>
          <p:spPr>
            <a:xfrm>
              <a:off x="7410450" y="554038"/>
              <a:ext cx="566738" cy="563563"/>
            </a:xfrm>
            <a:custGeom>
              <a:rect b="b" l="l" r="r" t="t"/>
              <a:pathLst>
                <a:path extrusionOk="0" h="1418" w="1426">
                  <a:moveTo>
                    <a:pt x="0" y="1418"/>
                  </a:moveTo>
                  <a:lnTo>
                    <a:pt x="0" y="1417"/>
                  </a:lnTo>
                  <a:lnTo>
                    <a:pt x="0" y="1416"/>
                  </a:lnTo>
                  <a:lnTo>
                    <a:pt x="30" y="1264"/>
                  </a:lnTo>
                  <a:lnTo>
                    <a:pt x="1426" y="0"/>
                  </a:lnTo>
                  <a:lnTo>
                    <a:pt x="1426" y="0"/>
                  </a:lnTo>
                  <a:lnTo>
                    <a:pt x="0" y="1418"/>
                  </a:lnTo>
                  <a:close/>
                </a:path>
              </a:pathLst>
            </a:custGeom>
            <a:solidFill>
              <a:srgbClr val="9719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42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2"/>
          <p:cNvSpPr/>
          <p:nvPr/>
        </p:nvSpPr>
        <p:spPr>
          <a:xfrm>
            <a:off x="6090407" y="0"/>
            <a:ext cx="2030135" cy="198769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2"/>
          <p:cNvSpPr/>
          <p:nvPr/>
        </p:nvSpPr>
        <p:spPr>
          <a:xfrm>
            <a:off x="8112615" y="0"/>
            <a:ext cx="2030136" cy="198769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2"/>
          <p:cNvSpPr/>
          <p:nvPr/>
        </p:nvSpPr>
        <p:spPr>
          <a:xfrm>
            <a:off x="-7925" y="1"/>
            <a:ext cx="2051581" cy="19599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2"/>
          <p:cNvSpPr/>
          <p:nvPr/>
        </p:nvSpPr>
        <p:spPr>
          <a:xfrm>
            <a:off x="2045288" y="1"/>
            <a:ext cx="2026172" cy="195992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2"/>
          <p:cNvSpPr txBox="1"/>
          <p:nvPr/>
        </p:nvSpPr>
        <p:spPr>
          <a:xfrm>
            <a:off x="10137156" y="3432"/>
            <a:ext cx="2056475" cy="27699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 CONCLUSION 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2"/>
          <p:cNvSpPr txBox="1"/>
          <p:nvPr/>
        </p:nvSpPr>
        <p:spPr>
          <a:xfrm>
            <a:off x="479276" y="793171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45"/>
              <a:buFont typeface="Arial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Objectifs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45"/>
              <a:buFont typeface="Arial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atteints</a:t>
            </a:r>
            <a:endParaRPr/>
          </a:p>
        </p:txBody>
      </p:sp>
      <p:cxnSp>
        <p:nvCxnSpPr>
          <p:cNvPr id="660" name="Google Shape;660;p42"/>
          <p:cNvCxnSpPr/>
          <p:nvPr/>
        </p:nvCxnSpPr>
        <p:spPr>
          <a:xfrm>
            <a:off x="479276" y="803343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1" name="Google Shape;661;p42"/>
          <p:cNvSpPr txBox="1"/>
          <p:nvPr/>
        </p:nvSpPr>
        <p:spPr>
          <a:xfrm>
            <a:off x="3995272" y="2476848"/>
            <a:ext cx="7866385" cy="297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Réaliser une application de gestion des réservations de l’hôtel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Faciliter la tâche aux personnels.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Gérer la clientèle, les entités et les réservations. 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Appliquer les acquis pratiques et théoriques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4A4D44"/>
                </a:solidFill>
                <a:latin typeface="Lato"/>
                <a:ea typeface="Lato"/>
                <a:cs typeface="Lato"/>
                <a:sym typeface="Lato"/>
              </a:rPr>
              <a:t>Découverte des nouvelles technologies</a:t>
            </a:r>
            <a:endParaRPr b="0" i="0" sz="2400" u="none" cap="none" strike="noStrike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2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22"/>
          <p:cNvSpPr/>
          <p:nvPr/>
        </p:nvSpPr>
        <p:spPr>
          <a:xfrm>
            <a:off x="6090407" y="0"/>
            <a:ext cx="2030135" cy="198769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22"/>
          <p:cNvSpPr/>
          <p:nvPr/>
        </p:nvSpPr>
        <p:spPr>
          <a:xfrm>
            <a:off x="8112615" y="0"/>
            <a:ext cx="2030136" cy="198769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22"/>
          <p:cNvSpPr/>
          <p:nvPr/>
        </p:nvSpPr>
        <p:spPr>
          <a:xfrm>
            <a:off x="-7925" y="1"/>
            <a:ext cx="2051581" cy="19599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2"/>
          <p:cNvSpPr/>
          <p:nvPr/>
        </p:nvSpPr>
        <p:spPr>
          <a:xfrm>
            <a:off x="2045288" y="1"/>
            <a:ext cx="2026172" cy="195992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22"/>
          <p:cNvSpPr txBox="1"/>
          <p:nvPr/>
        </p:nvSpPr>
        <p:spPr>
          <a:xfrm>
            <a:off x="10137156" y="3432"/>
            <a:ext cx="2056475" cy="27699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-FR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CONCLUSION </a:t>
            </a:r>
            <a:endParaRPr b="1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22"/>
          <p:cNvSpPr txBox="1"/>
          <p:nvPr/>
        </p:nvSpPr>
        <p:spPr>
          <a:xfrm>
            <a:off x="479276" y="793171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3800"/>
              <a:buFont typeface="Lato"/>
              <a:buNone/>
            </a:pPr>
            <a:r>
              <a:rPr b="0" i="0" lang="fr-FR" sz="3800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Perspectives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22"/>
          <p:cNvCxnSpPr/>
          <p:nvPr/>
        </p:nvCxnSpPr>
        <p:spPr>
          <a:xfrm>
            <a:off x="479276" y="803343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6" name="Google Shape;67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77" name="Google Shape;677;p22"/>
          <p:cNvSpPr txBox="1"/>
          <p:nvPr/>
        </p:nvSpPr>
        <p:spPr>
          <a:xfrm>
            <a:off x="3938344" y="2105044"/>
            <a:ext cx="72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Ajouter d’autres fonctionnalités pour faciliter le traitement</a:t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205" y="1659002"/>
            <a:ext cx="3813057" cy="448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6258" y="3376406"/>
            <a:ext cx="188976" cy="17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2"/>
          <p:cNvSpPr txBox="1"/>
          <p:nvPr/>
        </p:nvSpPr>
        <p:spPr>
          <a:xfrm>
            <a:off x="4265525" y="4869375"/>
            <a:ext cx="76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Réaliser une interface de consultation réservé au directeur d’hôtel,</a:t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qui s’affiche en premier lieu une fois que le ce dernier accède</a:t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à l’application après authentification.</a:t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p22"/>
          <p:cNvSpPr txBox="1"/>
          <p:nvPr/>
        </p:nvSpPr>
        <p:spPr>
          <a:xfrm>
            <a:off x="4481519" y="3258556"/>
            <a:ext cx="72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Garder une sécurité avancée au niveau de la base de donnée en utilisant un cryptage MD5 du mot de passe afin qu’il soit illisible même si on accède à la base de donnée.</a:t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6256" y="3305856"/>
            <a:ext cx="5999487" cy="355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11614">
            <a:off x="2820177" y="2381892"/>
            <a:ext cx="6458868" cy="325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8924" y="1037590"/>
            <a:ext cx="4994151" cy="423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3151" y="2094814"/>
            <a:ext cx="7285691" cy="283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08889">
            <a:off x="2828566" y="-95875"/>
            <a:ext cx="6458664" cy="325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53151" y="3298544"/>
            <a:ext cx="7285691" cy="221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98923" y="2582701"/>
            <a:ext cx="4994151" cy="1862332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23"/>
          <p:cNvSpPr txBox="1"/>
          <p:nvPr/>
        </p:nvSpPr>
        <p:spPr>
          <a:xfrm>
            <a:off x="0" y="2959869"/>
            <a:ext cx="12192000" cy="1107996"/>
          </a:xfrm>
          <a:prstGeom prst="rect">
            <a:avLst/>
          </a:prstGeom>
          <a:solidFill>
            <a:srgbClr val="D5D9E0">
              <a:alpha val="7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fr-FR" sz="6600" u="none" cap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MERCI POUR VOTRE ATTENTION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2045288" y="1"/>
            <a:ext cx="2026172" cy="195992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6090407" y="0"/>
            <a:ext cx="2030135" cy="198769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8112615" y="0"/>
            <a:ext cx="2030136" cy="198769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10138788" y="2778"/>
            <a:ext cx="2053212" cy="1959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0" y="0"/>
            <a:ext cx="2045288" cy="36933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479276" y="607818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78DCF"/>
              </a:buClr>
              <a:buSzPts val="3600"/>
              <a:buFont typeface="Calibri"/>
              <a:buNone/>
            </a:pPr>
            <a:r>
              <a:rPr b="0" i="0" lang="fr-FR" sz="3600" u="none" cap="none" strike="noStrike">
                <a:solidFill>
                  <a:srgbClr val="678DCF"/>
                </a:solidFill>
                <a:latin typeface="Calibri"/>
                <a:ea typeface="Calibri"/>
                <a:cs typeface="Calibri"/>
                <a:sym typeface="Calibri"/>
              </a:rPr>
              <a:t>Problématique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3"/>
          <p:cNvCxnSpPr/>
          <p:nvPr/>
        </p:nvCxnSpPr>
        <p:spPr>
          <a:xfrm>
            <a:off x="479276" y="617990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7" name="Google Shape;127;p3"/>
          <p:cNvSpPr/>
          <p:nvPr/>
        </p:nvSpPr>
        <p:spPr>
          <a:xfrm>
            <a:off x="721650" y="1758075"/>
            <a:ext cx="105156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fr-FR" sz="23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Sans doute, la complexité du métier « hôtelier » ne fait que s’accroître, vu que</a:t>
            </a:r>
            <a:endParaRPr b="0" i="0" sz="23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fr-FR" sz="23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 nombre des voyageurs et les touristes en masse séjournant, ne cesse de s’amplifier.</a:t>
            </a:r>
            <a:endParaRPr b="0" i="0" sz="23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fr-FR" sz="23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Les erreurs sont fréquemment commises, avec le nombre d’informations à sauvegarder qui augmente de jour en jour.</a:t>
            </a:r>
            <a:endParaRPr b="0" i="0" sz="23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fr-FR" sz="23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 plus, avec la procédure manuelle et faute de bon archivage des documents,</a:t>
            </a:r>
            <a:endParaRPr b="0" i="0" sz="23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fr-FR" sz="23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ces derniers sont facilement perdus, et la recherche des informations n’est pas chose évidente ni facile, ce qui provoque le mécontentement des clients.</a:t>
            </a:r>
            <a:endParaRPr b="0" i="0" sz="4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>
            <a:off x="2045288" y="1"/>
            <a:ext cx="2026172" cy="195992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6090407" y="0"/>
            <a:ext cx="2030135" cy="198769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8112615" y="0"/>
            <a:ext cx="2030136" cy="198769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10138788" y="2778"/>
            <a:ext cx="2053212" cy="1959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0" y="0"/>
            <a:ext cx="2045288" cy="36933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479276" y="607818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678DCF"/>
              </a:buClr>
              <a:buSzPts val="2850"/>
              <a:buFont typeface="Helvetica Neue"/>
              <a:buNone/>
            </a:pPr>
            <a:r>
              <a:rPr b="0" i="0" lang="fr-FR" sz="2850" u="none" cap="none" strike="noStrike">
                <a:solidFill>
                  <a:srgbClr val="678D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Critique de la procédure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850"/>
              <a:buFont typeface="Helvetica Neue"/>
              <a:buNone/>
            </a:pPr>
            <a:r>
              <a:rPr b="0" i="0" lang="fr-FR" sz="2850" u="none" cap="none" strike="noStrike">
                <a:solidFill>
                  <a:srgbClr val="0093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manuelle</a:t>
            </a:r>
            <a:endParaRPr b="0" i="0" sz="1400" u="none" cap="none" strike="noStrike">
              <a:solidFill>
                <a:srgbClr val="0093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0"/>
              <a:buFont typeface="Helvetica Neue"/>
              <a:buNone/>
            </a:pPr>
            <a:r>
              <a:t/>
            </a:r>
            <a:endParaRPr b="0" i="0" sz="1710" u="none" cap="none" strike="noStrike">
              <a:solidFill>
                <a:srgbClr val="E627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p5"/>
          <p:cNvCxnSpPr/>
          <p:nvPr/>
        </p:nvCxnSpPr>
        <p:spPr>
          <a:xfrm>
            <a:off x="479276" y="617990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382" y="2510909"/>
            <a:ext cx="2536859" cy="181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2361" y="2510910"/>
            <a:ext cx="2536859" cy="181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638" y="2510909"/>
            <a:ext cx="2536859" cy="181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4617" y="2465168"/>
            <a:ext cx="2536859" cy="18114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788991" y="4633784"/>
            <a:ext cx="17716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Excès de papier</a:t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3344267" y="4633784"/>
            <a:ext cx="23503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Lenteur du processus</a:t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5935163" y="4495284"/>
            <a:ext cx="33651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Manque de version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numérique</a:t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8532709" y="4495284"/>
            <a:ext cx="38206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Grands nombre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d’interactions</a:t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6090407" y="0"/>
            <a:ext cx="2030135" cy="198769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8112615" y="0"/>
            <a:ext cx="2030136" cy="198769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10138788" y="2778"/>
            <a:ext cx="2053212" cy="1959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-7925" y="1"/>
            <a:ext cx="2051581" cy="19599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2043656" y="460"/>
            <a:ext cx="2045288" cy="584775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PRÉSENTATION GÉNÉRALE</a:t>
            </a:r>
            <a:endParaRPr b="1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479276" y="793171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Présentation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Du projet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90"/>
              <a:buFont typeface="Helvetica Neue"/>
              <a:buNone/>
            </a:pPr>
            <a:r>
              <a:t/>
            </a:r>
            <a:endParaRPr b="0" i="0" sz="2790" u="none" cap="none" strike="noStrike">
              <a:solidFill>
                <a:srgbClr val="E627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p7"/>
          <p:cNvCxnSpPr/>
          <p:nvPr/>
        </p:nvCxnSpPr>
        <p:spPr>
          <a:xfrm>
            <a:off x="479276" y="803343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3" name="Google Shape;163;p7"/>
          <p:cNvGrpSpPr/>
          <p:nvPr/>
        </p:nvGrpSpPr>
        <p:grpSpPr>
          <a:xfrm>
            <a:off x="3815028" y="1864453"/>
            <a:ext cx="3689021" cy="3747901"/>
            <a:chOff x="3277819" y="1309417"/>
            <a:chExt cx="4374841" cy="4444668"/>
          </a:xfrm>
        </p:grpSpPr>
        <p:sp>
          <p:nvSpPr>
            <p:cNvPr id="164" name="Google Shape;164;p7"/>
            <p:cNvSpPr/>
            <p:nvPr/>
          </p:nvSpPr>
          <p:spPr>
            <a:xfrm>
              <a:off x="5258163" y="1309417"/>
              <a:ext cx="2394496" cy="2137378"/>
            </a:xfrm>
            <a:custGeom>
              <a:rect b="b" l="l" r="r" t="t"/>
              <a:pathLst>
                <a:path extrusionOk="0" h="1965960" w="2202457">
                  <a:moveTo>
                    <a:pt x="648921" y="0"/>
                  </a:moveTo>
                  <a:cubicBezTo>
                    <a:pt x="1552327" y="0"/>
                    <a:pt x="1552327" y="0"/>
                    <a:pt x="1552327" y="0"/>
                  </a:cubicBezTo>
                  <a:cubicBezTo>
                    <a:pt x="1616856" y="0"/>
                    <a:pt x="1694291" y="45195"/>
                    <a:pt x="1726555" y="100074"/>
                  </a:cubicBezTo>
                  <a:cubicBezTo>
                    <a:pt x="2178259" y="882907"/>
                    <a:pt x="2178259" y="882907"/>
                    <a:pt x="2178259" y="882907"/>
                  </a:cubicBezTo>
                  <a:cubicBezTo>
                    <a:pt x="2210523" y="937786"/>
                    <a:pt x="2210523" y="1028175"/>
                    <a:pt x="2178259" y="1083054"/>
                  </a:cubicBezTo>
                  <a:cubicBezTo>
                    <a:pt x="1726555" y="1865887"/>
                    <a:pt x="1726555" y="1865887"/>
                    <a:pt x="1726555" y="1865887"/>
                  </a:cubicBezTo>
                  <a:cubicBezTo>
                    <a:pt x="1694291" y="1920766"/>
                    <a:pt x="1616856" y="1965960"/>
                    <a:pt x="1552327" y="1965960"/>
                  </a:cubicBezTo>
                  <a:lnTo>
                    <a:pt x="648921" y="1965960"/>
                  </a:lnTo>
                  <a:cubicBezTo>
                    <a:pt x="586005" y="1965960"/>
                    <a:pt x="506957" y="1920766"/>
                    <a:pt x="474692" y="1865887"/>
                  </a:cubicBezTo>
                  <a:cubicBezTo>
                    <a:pt x="22989" y="1083054"/>
                    <a:pt x="22989" y="1083054"/>
                    <a:pt x="22989" y="1083054"/>
                  </a:cubicBezTo>
                  <a:cubicBezTo>
                    <a:pt x="-7662" y="1028175"/>
                    <a:pt x="-7662" y="937786"/>
                    <a:pt x="22989" y="882907"/>
                  </a:cubicBezTo>
                  <a:cubicBezTo>
                    <a:pt x="474692" y="100074"/>
                    <a:pt x="474692" y="100074"/>
                    <a:pt x="474692" y="100074"/>
                  </a:cubicBezTo>
                  <a:cubicBezTo>
                    <a:pt x="506957" y="45195"/>
                    <a:pt x="586005" y="0"/>
                    <a:pt x="64892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chemeClr val="lt2"/>
                </a:gs>
                <a:gs pos="100000">
                  <a:srgbClr val="D0CECE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277819" y="2463616"/>
              <a:ext cx="2394496" cy="2137378"/>
            </a:xfrm>
            <a:custGeom>
              <a:rect b="b" l="l" r="r" t="t"/>
              <a:pathLst>
                <a:path extrusionOk="0" h="1965960" w="2202457">
                  <a:moveTo>
                    <a:pt x="648921" y="0"/>
                  </a:moveTo>
                  <a:cubicBezTo>
                    <a:pt x="1552327" y="0"/>
                    <a:pt x="1552327" y="0"/>
                    <a:pt x="1552327" y="0"/>
                  </a:cubicBezTo>
                  <a:cubicBezTo>
                    <a:pt x="1616856" y="0"/>
                    <a:pt x="1694291" y="45195"/>
                    <a:pt x="1726555" y="100074"/>
                  </a:cubicBezTo>
                  <a:cubicBezTo>
                    <a:pt x="2178259" y="882907"/>
                    <a:pt x="2178259" y="882907"/>
                    <a:pt x="2178259" y="882907"/>
                  </a:cubicBezTo>
                  <a:cubicBezTo>
                    <a:pt x="2210523" y="937786"/>
                    <a:pt x="2210523" y="1028175"/>
                    <a:pt x="2178259" y="1083054"/>
                  </a:cubicBezTo>
                  <a:cubicBezTo>
                    <a:pt x="1726555" y="1865887"/>
                    <a:pt x="1726555" y="1865887"/>
                    <a:pt x="1726555" y="1865887"/>
                  </a:cubicBezTo>
                  <a:cubicBezTo>
                    <a:pt x="1694291" y="1920766"/>
                    <a:pt x="1616856" y="1965960"/>
                    <a:pt x="1552327" y="1965960"/>
                  </a:cubicBezTo>
                  <a:lnTo>
                    <a:pt x="648921" y="1965960"/>
                  </a:lnTo>
                  <a:cubicBezTo>
                    <a:pt x="586005" y="1965960"/>
                    <a:pt x="506957" y="1920766"/>
                    <a:pt x="474692" y="1865887"/>
                  </a:cubicBezTo>
                  <a:cubicBezTo>
                    <a:pt x="22989" y="1083054"/>
                    <a:pt x="22989" y="1083054"/>
                    <a:pt x="22989" y="1083054"/>
                  </a:cubicBezTo>
                  <a:cubicBezTo>
                    <a:pt x="-7662" y="1028175"/>
                    <a:pt x="-7662" y="937786"/>
                    <a:pt x="22989" y="882907"/>
                  </a:cubicBezTo>
                  <a:cubicBezTo>
                    <a:pt x="474692" y="100074"/>
                    <a:pt x="474692" y="100074"/>
                    <a:pt x="474692" y="100074"/>
                  </a:cubicBezTo>
                  <a:cubicBezTo>
                    <a:pt x="506957" y="45195"/>
                    <a:pt x="586005" y="0"/>
                    <a:pt x="64892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chemeClr val="lt2"/>
                </a:gs>
                <a:gs pos="100000">
                  <a:srgbClr val="D0CECE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5258164" y="3616707"/>
              <a:ext cx="2394496" cy="2137378"/>
            </a:xfrm>
            <a:custGeom>
              <a:rect b="b" l="l" r="r" t="t"/>
              <a:pathLst>
                <a:path extrusionOk="0" h="1965960" w="2202457">
                  <a:moveTo>
                    <a:pt x="648921" y="0"/>
                  </a:moveTo>
                  <a:cubicBezTo>
                    <a:pt x="1552327" y="0"/>
                    <a:pt x="1552327" y="0"/>
                    <a:pt x="1552327" y="0"/>
                  </a:cubicBezTo>
                  <a:cubicBezTo>
                    <a:pt x="1616856" y="0"/>
                    <a:pt x="1694291" y="45195"/>
                    <a:pt x="1726555" y="100074"/>
                  </a:cubicBezTo>
                  <a:cubicBezTo>
                    <a:pt x="2178259" y="882907"/>
                    <a:pt x="2178259" y="882907"/>
                    <a:pt x="2178259" y="882907"/>
                  </a:cubicBezTo>
                  <a:cubicBezTo>
                    <a:pt x="2210523" y="937786"/>
                    <a:pt x="2210523" y="1028175"/>
                    <a:pt x="2178259" y="1083054"/>
                  </a:cubicBezTo>
                  <a:cubicBezTo>
                    <a:pt x="1726555" y="1865887"/>
                    <a:pt x="1726555" y="1865887"/>
                    <a:pt x="1726555" y="1865887"/>
                  </a:cubicBezTo>
                  <a:cubicBezTo>
                    <a:pt x="1694291" y="1920766"/>
                    <a:pt x="1616856" y="1965960"/>
                    <a:pt x="1552327" y="1965960"/>
                  </a:cubicBezTo>
                  <a:lnTo>
                    <a:pt x="648921" y="1965960"/>
                  </a:lnTo>
                  <a:cubicBezTo>
                    <a:pt x="586005" y="1965960"/>
                    <a:pt x="506957" y="1920766"/>
                    <a:pt x="474692" y="1865887"/>
                  </a:cubicBezTo>
                  <a:cubicBezTo>
                    <a:pt x="22989" y="1083054"/>
                    <a:pt x="22989" y="1083054"/>
                    <a:pt x="22989" y="1083054"/>
                  </a:cubicBezTo>
                  <a:cubicBezTo>
                    <a:pt x="-7662" y="1028175"/>
                    <a:pt x="-7662" y="937786"/>
                    <a:pt x="22989" y="882907"/>
                  </a:cubicBezTo>
                  <a:cubicBezTo>
                    <a:pt x="474692" y="100074"/>
                    <a:pt x="474692" y="100074"/>
                    <a:pt x="474692" y="100074"/>
                  </a:cubicBezTo>
                  <a:cubicBezTo>
                    <a:pt x="506957" y="45195"/>
                    <a:pt x="586005" y="0"/>
                    <a:pt x="64892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chemeClr val="lt2"/>
                </a:gs>
                <a:gs pos="100000">
                  <a:srgbClr val="D0CECE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7"/>
          <p:cNvSpPr/>
          <p:nvPr/>
        </p:nvSpPr>
        <p:spPr>
          <a:xfrm>
            <a:off x="5877910" y="4175746"/>
            <a:ext cx="1173908" cy="1047858"/>
          </a:xfrm>
          <a:custGeom>
            <a:rect b="b" l="l" r="r" t="t"/>
            <a:pathLst>
              <a:path extrusionOk="0" h="1965960" w="2202457">
                <a:moveTo>
                  <a:pt x="648921" y="0"/>
                </a:moveTo>
                <a:cubicBezTo>
                  <a:pt x="1552327" y="0"/>
                  <a:pt x="1552327" y="0"/>
                  <a:pt x="1552327" y="0"/>
                </a:cubicBezTo>
                <a:cubicBezTo>
                  <a:pt x="1616856" y="0"/>
                  <a:pt x="1694291" y="45195"/>
                  <a:pt x="1726555" y="100074"/>
                </a:cubicBezTo>
                <a:cubicBezTo>
                  <a:pt x="2178259" y="882907"/>
                  <a:pt x="2178259" y="882907"/>
                  <a:pt x="2178259" y="882907"/>
                </a:cubicBezTo>
                <a:cubicBezTo>
                  <a:pt x="2210523" y="937786"/>
                  <a:pt x="2210523" y="1028175"/>
                  <a:pt x="2178259" y="1083054"/>
                </a:cubicBezTo>
                <a:cubicBezTo>
                  <a:pt x="1726555" y="1865887"/>
                  <a:pt x="1726555" y="1865887"/>
                  <a:pt x="1726555" y="1865887"/>
                </a:cubicBezTo>
                <a:cubicBezTo>
                  <a:pt x="1694291" y="1920766"/>
                  <a:pt x="1616856" y="1965960"/>
                  <a:pt x="1552327" y="1965960"/>
                </a:cubicBezTo>
                <a:lnTo>
                  <a:pt x="648921" y="1965960"/>
                </a:lnTo>
                <a:cubicBezTo>
                  <a:pt x="586005" y="1965960"/>
                  <a:pt x="506957" y="1920766"/>
                  <a:pt x="474692" y="1865887"/>
                </a:cubicBezTo>
                <a:cubicBezTo>
                  <a:pt x="22989" y="1083054"/>
                  <a:pt x="22989" y="1083054"/>
                  <a:pt x="22989" y="1083054"/>
                </a:cubicBezTo>
                <a:cubicBezTo>
                  <a:pt x="-7662" y="1028175"/>
                  <a:pt x="-7662" y="937786"/>
                  <a:pt x="22989" y="882907"/>
                </a:cubicBezTo>
                <a:cubicBezTo>
                  <a:pt x="474692" y="100074"/>
                  <a:pt x="474692" y="100074"/>
                  <a:pt x="474692" y="100074"/>
                </a:cubicBezTo>
                <a:cubicBezTo>
                  <a:pt x="506957" y="45195"/>
                  <a:pt x="586005" y="0"/>
                  <a:pt x="648921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5904922" y="2246591"/>
            <a:ext cx="1173908" cy="1047858"/>
          </a:xfrm>
          <a:custGeom>
            <a:rect b="b" l="l" r="r" t="t"/>
            <a:pathLst>
              <a:path extrusionOk="0" h="1965960" w="2202457">
                <a:moveTo>
                  <a:pt x="648921" y="0"/>
                </a:moveTo>
                <a:cubicBezTo>
                  <a:pt x="1552327" y="0"/>
                  <a:pt x="1552327" y="0"/>
                  <a:pt x="1552327" y="0"/>
                </a:cubicBezTo>
                <a:cubicBezTo>
                  <a:pt x="1616856" y="0"/>
                  <a:pt x="1694291" y="45195"/>
                  <a:pt x="1726555" y="100074"/>
                </a:cubicBezTo>
                <a:cubicBezTo>
                  <a:pt x="2178259" y="882907"/>
                  <a:pt x="2178259" y="882907"/>
                  <a:pt x="2178259" y="882907"/>
                </a:cubicBezTo>
                <a:cubicBezTo>
                  <a:pt x="2210523" y="937786"/>
                  <a:pt x="2210523" y="1028175"/>
                  <a:pt x="2178259" y="1083054"/>
                </a:cubicBezTo>
                <a:cubicBezTo>
                  <a:pt x="1726555" y="1865887"/>
                  <a:pt x="1726555" y="1865887"/>
                  <a:pt x="1726555" y="1865887"/>
                </a:cubicBezTo>
                <a:cubicBezTo>
                  <a:pt x="1694291" y="1920766"/>
                  <a:pt x="1616856" y="1965960"/>
                  <a:pt x="1552327" y="1965960"/>
                </a:cubicBezTo>
                <a:lnTo>
                  <a:pt x="648921" y="1965960"/>
                </a:lnTo>
                <a:cubicBezTo>
                  <a:pt x="586005" y="1965960"/>
                  <a:pt x="506957" y="1920766"/>
                  <a:pt x="474692" y="1865887"/>
                </a:cubicBezTo>
                <a:cubicBezTo>
                  <a:pt x="22989" y="1083054"/>
                  <a:pt x="22989" y="1083054"/>
                  <a:pt x="22989" y="1083054"/>
                </a:cubicBezTo>
                <a:cubicBezTo>
                  <a:pt x="-7662" y="1028175"/>
                  <a:pt x="-7662" y="937786"/>
                  <a:pt x="22989" y="882907"/>
                </a:cubicBezTo>
                <a:cubicBezTo>
                  <a:pt x="474692" y="100074"/>
                  <a:pt x="474692" y="100074"/>
                  <a:pt x="474692" y="100074"/>
                </a:cubicBezTo>
                <a:cubicBezTo>
                  <a:pt x="506957" y="45195"/>
                  <a:pt x="586005" y="0"/>
                  <a:pt x="648921" y="0"/>
                </a:cubicBezTo>
                <a:close/>
              </a:path>
            </a:pathLst>
          </a:custGeom>
          <a:solidFill>
            <a:srgbClr val="1B75BC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4280029" y="3205569"/>
            <a:ext cx="1173908" cy="1047858"/>
          </a:xfrm>
          <a:custGeom>
            <a:rect b="b" l="l" r="r" t="t"/>
            <a:pathLst>
              <a:path extrusionOk="0" h="1965960" w="2202457">
                <a:moveTo>
                  <a:pt x="648921" y="0"/>
                </a:moveTo>
                <a:cubicBezTo>
                  <a:pt x="1552327" y="0"/>
                  <a:pt x="1552327" y="0"/>
                  <a:pt x="1552327" y="0"/>
                </a:cubicBezTo>
                <a:cubicBezTo>
                  <a:pt x="1616856" y="0"/>
                  <a:pt x="1694291" y="45195"/>
                  <a:pt x="1726555" y="100074"/>
                </a:cubicBezTo>
                <a:cubicBezTo>
                  <a:pt x="2178259" y="882907"/>
                  <a:pt x="2178259" y="882907"/>
                  <a:pt x="2178259" y="882907"/>
                </a:cubicBezTo>
                <a:cubicBezTo>
                  <a:pt x="2210523" y="937786"/>
                  <a:pt x="2210523" y="1028175"/>
                  <a:pt x="2178259" y="1083054"/>
                </a:cubicBezTo>
                <a:cubicBezTo>
                  <a:pt x="1726555" y="1865887"/>
                  <a:pt x="1726555" y="1865887"/>
                  <a:pt x="1726555" y="1865887"/>
                </a:cubicBezTo>
                <a:cubicBezTo>
                  <a:pt x="1694291" y="1920766"/>
                  <a:pt x="1616856" y="1965960"/>
                  <a:pt x="1552327" y="1965960"/>
                </a:cubicBezTo>
                <a:lnTo>
                  <a:pt x="648921" y="1965960"/>
                </a:lnTo>
                <a:cubicBezTo>
                  <a:pt x="586005" y="1965960"/>
                  <a:pt x="506957" y="1920766"/>
                  <a:pt x="474692" y="1865887"/>
                </a:cubicBezTo>
                <a:cubicBezTo>
                  <a:pt x="22989" y="1083054"/>
                  <a:pt x="22989" y="1083054"/>
                  <a:pt x="22989" y="1083054"/>
                </a:cubicBezTo>
                <a:cubicBezTo>
                  <a:pt x="-7662" y="1028175"/>
                  <a:pt x="-7662" y="937786"/>
                  <a:pt x="22989" y="882907"/>
                </a:cubicBezTo>
                <a:cubicBezTo>
                  <a:pt x="474692" y="100074"/>
                  <a:pt x="474692" y="100074"/>
                  <a:pt x="474692" y="100074"/>
                </a:cubicBezTo>
                <a:cubicBezTo>
                  <a:pt x="506957" y="45195"/>
                  <a:pt x="586005" y="0"/>
                  <a:pt x="648921" y="0"/>
                </a:cubicBezTo>
                <a:close/>
              </a:path>
            </a:pathLst>
          </a:custGeom>
          <a:solidFill>
            <a:srgbClr val="009344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7253856" y="3141359"/>
            <a:ext cx="1286354" cy="1148230"/>
          </a:xfrm>
          <a:custGeom>
            <a:rect b="b" l="l" r="r" t="t"/>
            <a:pathLst>
              <a:path extrusionOk="0" h="1965960" w="2202457">
                <a:moveTo>
                  <a:pt x="648921" y="0"/>
                </a:moveTo>
                <a:cubicBezTo>
                  <a:pt x="1552327" y="0"/>
                  <a:pt x="1552327" y="0"/>
                  <a:pt x="1552327" y="0"/>
                </a:cubicBezTo>
                <a:cubicBezTo>
                  <a:pt x="1616856" y="0"/>
                  <a:pt x="1694291" y="45195"/>
                  <a:pt x="1726555" y="100074"/>
                </a:cubicBezTo>
                <a:cubicBezTo>
                  <a:pt x="2178259" y="882907"/>
                  <a:pt x="2178259" y="882907"/>
                  <a:pt x="2178259" y="882907"/>
                </a:cubicBezTo>
                <a:cubicBezTo>
                  <a:pt x="2210523" y="937786"/>
                  <a:pt x="2210523" y="1028175"/>
                  <a:pt x="2178259" y="1083054"/>
                </a:cubicBezTo>
                <a:cubicBezTo>
                  <a:pt x="1726555" y="1865887"/>
                  <a:pt x="1726555" y="1865887"/>
                  <a:pt x="1726555" y="1865887"/>
                </a:cubicBezTo>
                <a:cubicBezTo>
                  <a:pt x="1694291" y="1920766"/>
                  <a:pt x="1616856" y="1965960"/>
                  <a:pt x="1552327" y="1965960"/>
                </a:cubicBezTo>
                <a:lnTo>
                  <a:pt x="648921" y="1965960"/>
                </a:lnTo>
                <a:cubicBezTo>
                  <a:pt x="586005" y="1965960"/>
                  <a:pt x="506957" y="1920766"/>
                  <a:pt x="474692" y="1865887"/>
                </a:cubicBezTo>
                <a:cubicBezTo>
                  <a:pt x="22989" y="1083054"/>
                  <a:pt x="22989" y="1083054"/>
                  <a:pt x="22989" y="1083054"/>
                </a:cubicBezTo>
                <a:cubicBezTo>
                  <a:pt x="-7662" y="1028175"/>
                  <a:pt x="-7662" y="937786"/>
                  <a:pt x="22989" y="882907"/>
                </a:cubicBezTo>
                <a:cubicBezTo>
                  <a:pt x="474692" y="100074"/>
                  <a:pt x="474692" y="100074"/>
                  <a:pt x="474692" y="100074"/>
                </a:cubicBezTo>
                <a:cubicBezTo>
                  <a:pt x="506957" y="45195"/>
                  <a:pt x="586005" y="0"/>
                  <a:pt x="648921" y="0"/>
                </a:cubicBezTo>
                <a:close/>
              </a:path>
            </a:pathLst>
          </a:custGeom>
          <a:solidFill>
            <a:schemeClr val="lt1"/>
          </a:solidFill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4313277" y="4783302"/>
            <a:ext cx="1286354" cy="1148230"/>
          </a:xfrm>
          <a:custGeom>
            <a:rect b="b" l="l" r="r" t="t"/>
            <a:pathLst>
              <a:path extrusionOk="0" h="1965960" w="2202457">
                <a:moveTo>
                  <a:pt x="648921" y="0"/>
                </a:moveTo>
                <a:cubicBezTo>
                  <a:pt x="1552327" y="0"/>
                  <a:pt x="1552327" y="0"/>
                  <a:pt x="1552327" y="0"/>
                </a:cubicBezTo>
                <a:cubicBezTo>
                  <a:pt x="1616856" y="0"/>
                  <a:pt x="1694291" y="45195"/>
                  <a:pt x="1726555" y="100074"/>
                </a:cubicBezTo>
                <a:cubicBezTo>
                  <a:pt x="2178259" y="882907"/>
                  <a:pt x="2178259" y="882907"/>
                  <a:pt x="2178259" y="882907"/>
                </a:cubicBezTo>
                <a:cubicBezTo>
                  <a:pt x="2210523" y="937786"/>
                  <a:pt x="2210523" y="1028175"/>
                  <a:pt x="2178259" y="1083054"/>
                </a:cubicBezTo>
                <a:cubicBezTo>
                  <a:pt x="1726555" y="1865887"/>
                  <a:pt x="1726555" y="1865887"/>
                  <a:pt x="1726555" y="1865887"/>
                </a:cubicBezTo>
                <a:cubicBezTo>
                  <a:pt x="1694291" y="1920766"/>
                  <a:pt x="1616856" y="1965960"/>
                  <a:pt x="1552327" y="1965960"/>
                </a:cubicBezTo>
                <a:lnTo>
                  <a:pt x="648921" y="1965960"/>
                </a:lnTo>
                <a:cubicBezTo>
                  <a:pt x="586005" y="1965960"/>
                  <a:pt x="506957" y="1920766"/>
                  <a:pt x="474692" y="1865887"/>
                </a:cubicBezTo>
                <a:cubicBezTo>
                  <a:pt x="22989" y="1083054"/>
                  <a:pt x="22989" y="1083054"/>
                  <a:pt x="22989" y="1083054"/>
                </a:cubicBezTo>
                <a:cubicBezTo>
                  <a:pt x="-7662" y="1028175"/>
                  <a:pt x="-7662" y="937786"/>
                  <a:pt x="22989" y="882907"/>
                </a:cubicBezTo>
                <a:cubicBezTo>
                  <a:pt x="474692" y="100074"/>
                  <a:pt x="474692" y="100074"/>
                  <a:pt x="474692" y="100074"/>
                </a:cubicBezTo>
                <a:cubicBezTo>
                  <a:pt x="506957" y="45195"/>
                  <a:pt x="586005" y="0"/>
                  <a:pt x="648921" y="0"/>
                </a:cubicBezTo>
                <a:close/>
              </a:path>
            </a:pathLst>
          </a:custGeom>
          <a:solidFill>
            <a:schemeClr val="lt1"/>
          </a:solidFill>
          <a:ln cap="flat" cmpd="sng" w="57150">
            <a:solidFill>
              <a:srgbClr val="0093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fr-FR" sz="3200" u="none" cap="none" strike="noStrike">
                <a:solidFill>
                  <a:srgbClr val="009344"/>
                </a:solidFill>
                <a:latin typeface="Calibri"/>
                <a:ea typeface="Calibri"/>
                <a:cs typeface="Calibri"/>
                <a:sym typeface="Calibri"/>
              </a:rPr>
              <a:t>Cible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4293255" y="1505557"/>
            <a:ext cx="1286354" cy="1148230"/>
          </a:xfrm>
          <a:custGeom>
            <a:rect b="b" l="l" r="r" t="t"/>
            <a:pathLst>
              <a:path extrusionOk="0" h="1965960" w="2202457">
                <a:moveTo>
                  <a:pt x="648921" y="0"/>
                </a:moveTo>
                <a:cubicBezTo>
                  <a:pt x="1552327" y="0"/>
                  <a:pt x="1552327" y="0"/>
                  <a:pt x="1552327" y="0"/>
                </a:cubicBezTo>
                <a:cubicBezTo>
                  <a:pt x="1616856" y="0"/>
                  <a:pt x="1694291" y="45195"/>
                  <a:pt x="1726555" y="100074"/>
                </a:cubicBezTo>
                <a:cubicBezTo>
                  <a:pt x="2178259" y="882907"/>
                  <a:pt x="2178259" y="882907"/>
                  <a:pt x="2178259" y="882907"/>
                </a:cubicBezTo>
                <a:cubicBezTo>
                  <a:pt x="2210523" y="937786"/>
                  <a:pt x="2210523" y="1028175"/>
                  <a:pt x="2178259" y="1083054"/>
                </a:cubicBezTo>
                <a:cubicBezTo>
                  <a:pt x="1726555" y="1865887"/>
                  <a:pt x="1726555" y="1865887"/>
                  <a:pt x="1726555" y="1865887"/>
                </a:cubicBezTo>
                <a:cubicBezTo>
                  <a:pt x="1694291" y="1920766"/>
                  <a:pt x="1616856" y="1965960"/>
                  <a:pt x="1552327" y="1965960"/>
                </a:cubicBezTo>
                <a:lnTo>
                  <a:pt x="648921" y="1965960"/>
                </a:lnTo>
                <a:cubicBezTo>
                  <a:pt x="586005" y="1965960"/>
                  <a:pt x="506957" y="1920766"/>
                  <a:pt x="474692" y="1865887"/>
                </a:cubicBezTo>
                <a:cubicBezTo>
                  <a:pt x="22989" y="1083054"/>
                  <a:pt x="22989" y="1083054"/>
                  <a:pt x="22989" y="1083054"/>
                </a:cubicBezTo>
                <a:cubicBezTo>
                  <a:pt x="-7662" y="1028175"/>
                  <a:pt x="-7662" y="937786"/>
                  <a:pt x="22989" y="882907"/>
                </a:cubicBezTo>
                <a:cubicBezTo>
                  <a:pt x="474692" y="100074"/>
                  <a:pt x="474692" y="100074"/>
                  <a:pt x="474692" y="100074"/>
                </a:cubicBezTo>
                <a:cubicBezTo>
                  <a:pt x="506957" y="45195"/>
                  <a:pt x="586005" y="0"/>
                  <a:pt x="648921" y="0"/>
                </a:cubicBezTo>
                <a:close/>
              </a:path>
            </a:pathLst>
          </a:custGeom>
          <a:solidFill>
            <a:schemeClr val="lt1"/>
          </a:solidFill>
          <a:ln cap="flat" cmpd="sng" w="57150">
            <a:solidFill>
              <a:srgbClr val="0D95B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fr-FR" sz="3200" u="none" cap="none" strike="noStrike">
                <a:solidFill>
                  <a:srgbClr val="0D95BC"/>
                </a:solidFill>
                <a:latin typeface="Calibri"/>
                <a:ea typeface="Calibri"/>
                <a:cs typeface="Calibri"/>
                <a:sym typeface="Calibri"/>
              </a:rPr>
              <a:t>Sujet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123428" y="1751366"/>
            <a:ext cx="55996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Application de gestion</a:t>
            </a:r>
            <a:endParaRPr b="1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d’une chaîne hôtelière</a:t>
            </a:r>
            <a:endParaRPr b="1" i="0" sz="4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206530" y="5012189"/>
            <a:ext cx="55996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Les personnelles </a:t>
            </a:r>
            <a:endParaRPr b="1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des chaînes hôtelière</a:t>
            </a:r>
            <a:endParaRPr b="1" i="0" sz="1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1" i="0" lang="fr-FR" sz="1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7065590" y="4335448"/>
            <a:ext cx="466464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Application Desktop pour les plateformes: </a:t>
            </a:r>
            <a:endParaRPr b="1" i="0" sz="15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Windows</a:t>
            </a:r>
            <a:endParaRPr b="1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i="0" lang="fr-FR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/>
          <p:nvPr/>
        </p:nvSpPr>
        <p:spPr>
          <a:xfrm>
            <a:off x="4065866" y="1"/>
            <a:ext cx="2030134" cy="198768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6090407" y="0"/>
            <a:ext cx="2030135" cy="198769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8112615" y="0"/>
            <a:ext cx="2030136" cy="198769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10138788" y="2778"/>
            <a:ext cx="2053212" cy="1959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-7925" y="1"/>
            <a:ext cx="2051581" cy="19599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2043656" y="460"/>
            <a:ext cx="2045288" cy="584775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PRÉSENTATION GÉNÉRALE</a:t>
            </a:r>
            <a:endParaRPr b="1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479276" y="793171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3800"/>
              <a:buFont typeface="Lato"/>
              <a:buNone/>
            </a:pPr>
            <a:r>
              <a:rPr b="0" i="0" lang="fr-FR" sz="3800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Synthèse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E627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8"/>
          <p:cNvCxnSpPr/>
          <p:nvPr/>
        </p:nvCxnSpPr>
        <p:spPr>
          <a:xfrm>
            <a:off x="479276" y="803343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0307" y="5268099"/>
            <a:ext cx="2257436" cy="158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8231" y="5622425"/>
            <a:ext cx="2257437" cy="123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82175" y="-313551"/>
            <a:ext cx="1924049" cy="536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809225" y="2070450"/>
            <a:ext cx="80472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fr-FR" sz="2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L’objectif essentiel de ce travail se résume à « la conception et la réalisation d’une application web pour la gestion</a:t>
            </a:r>
            <a:endParaRPr b="0" i="0" sz="2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fr-FR" sz="2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d’un Hôtel ».</a:t>
            </a:r>
            <a:endParaRPr b="0" i="0" sz="2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fr-FR" sz="2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Une application fiable et maniable afin de faciliter la tâche de réservation (chambres, salles de conférences et salles</a:t>
            </a:r>
            <a:endParaRPr b="0" i="0" sz="2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fr-FR" sz="2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des fêtes), de pouvoir suivre la clientèle (de leurs arrivées jusqu’à leurs départs).</a:t>
            </a:r>
            <a:endParaRPr b="0" i="0" sz="47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/>
          <p:nvPr/>
        </p:nvSpPr>
        <p:spPr>
          <a:xfrm>
            <a:off x="6090407" y="0"/>
            <a:ext cx="2030135" cy="198769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8112615" y="0"/>
            <a:ext cx="2030136" cy="198769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10138788" y="2778"/>
            <a:ext cx="2053212" cy="1959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4432" y="1"/>
            <a:ext cx="2051581" cy="195992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2045288" y="1"/>
            <a:ext cx="2026172" cy="195992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4069829" y="3492"/>
            <a:ext cx="2034096" cy="52322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SPÉCIFICATION DES BESOINS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479276" y="793171"/>
            <a:ext cx="10515600" cy="739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Besoins fonctionnels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Diagramme de cas d’utilisation “ Gestion des clients ”</a:t>
            </a:r>
            <a:endParaRPr b="0" i="0" sz="2790" u="none" cap="none" strike="noStrike">
              <a:solidFill>
                <a:srgbClr val="E627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10"/>
          <p:cNvCxnSpPr/>
          <p:nvPr/>
        </p:nvCxnSpPr>
        <p:spPr>
          <a:xfrm>
            <a:off x="479276" y="803343"/>
            <a:ext cx="0" cy="58216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409" y="2735615"/>
            <a:ext cx="1942096" cy="1386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/>
          <p:nvPr/>
        </p:nvSpPr>
        <p:spPr>
          <a:xfrm>
            <a:off x="7662929" y="1876947"/>
            <a:ext cx="27771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Ajouter un client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7662929" y="2957776"/>
            <a:ext cx="27771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Modifier un client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3263387" y="5617146"/>
            <a:ext cx="2650500" cy="739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S’authentifier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750" y="4978762"/>
            <a:ext cx="1066800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0"/>
          <p:cNvSpPr/>
          <p:nvPr/>
        </p:nvSpPr>
        <p:spPr>
          <a:xfrm>
            <a:off x="7662929" y="4000113"/>
            <a:ext cx="27771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Supprimer un client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10"/>
          <p:cNvSpPr/>
          <p:nvPr/>
        </p:nvSpPr>
        <p:spPr>
          <a:xfrm flipH="1" rot="-10246228">
            <a:off x="1595343" y="3612869"/>
            <a:ext cx="1213916" cy="28853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2675125" y="3307275"/>
            <a:ext cx="26505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Gestion des clients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949" y="4211331"/>
            <a:ext cx="1729000" cy="46584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/>
          <p:nvPr/>
        </p:nvSpPr>
        <p:spPr>
          <a:xfrm>
            <a:off x="7662929" y="5042413"/>
            <a:ext cx="27771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Afficher un client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9" name="Google Shape;219;p10"/>
          <p:cNvCxnSpPr>
            <a:stCxn id="216" idx="4"/>
            <a:endCxn id="212" idx="0"/>
          </p:cNvCxnSpPr>
          <p:nvPr/>
        </p:nvCxnSpPr>
        <p:spPr>
          <a:xfrm>
            <a:off x="4000375" y="4122375"/>
            <a:ext cx="588300" cy="14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p10"/>
          <p:cNvCxnSpPr>
            <a:stCxn id="210" idx="2"/>
            <a:endCxn id="216" idx="6"/>
          </p:cNvCxnSpPr>
          <p:nvPr/>
        </p:nvCxnSpPr>
        <p:spPr>
          <a:xfrm flipH="1">
            <a:off x="5325629" y="2284497"/>
            <a:ext cx="2337300" cy="14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" name="Google Shape;221;p10"/>
          <p:cNvCxnSpPr>
            <a:stCxn id="211" idx="2"/>
            <a:endCxn id="216" idx="6"/>
          </p:cNvCxnSpPr>
          <p:nvPr/>
        </p:nvCxnSpPr>
        <p:spPr>
          <a:xfrm flipH="1">
            <a:off x="5325629" y="3365326"/>
            <a:ext cx="2337300" cy="3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p10"/>
          <p:cNvCxnSpPr>
            <a:stCxn id="214" idx="2"/>
            <a:endCxn id="216" idx="6"/>
          </p:cNvCxnSpPr>
          <p:nvPr/>
        </p:nvCxnSpPr>
        <p:spPr>
          <a:xfrm rot="10800000">
            <a:off x="5325629" y="3714963"/>
            <a:ext cx="2337300" cy="6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p10"/>
          <p:cNvCxnSpPr>
            <a:stCxn id="218" idx="2"/>
            <a:endCxn id="216" idx="6"/>
          </p:cNvCxnSpPr>
          <p:nvPr/>
        </p:nvCxnSpPr>
        <p:spPr>
          <a:xfrm rot="10800000">
            <a:off x="5325629" y="3714763"/>
            <a:ext cx="2337300" cy="17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8c0765ecf_3_83"/>
          <p:cNvSpPr/>
          <p:nvPr/>
        </p:nvSpPr>
        <p:spPr>
          <a:xfrm>
            <a:off x="6090407" y="0"/>
            <a:ext cx="2030100" cy="1989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88c0765ecf_3_83"/>
          <p:cNvSpPr/>
          <p:nvPr/>
        </p:nvSpPr>
        <p:spPr>
          <a:xfrm>
            <a:off x="8112615" y="0"/>
            <a:ext cx="2030100" cy="1989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88c0765ecf_3_83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88c0765ecf_3_83"/>
          <p:cNvSpPr/>
          <p:nvPr/>
        </p:nvSpPr>
        <p:spPr>
          <a:xfrm>
            <a:off x="4432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88c0765ecf_3_83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88c0765ecf_3_83"/>
          <p:cNvSpPr txBox="1"/>
          <p:nvPr/>
        </p:nvSpPr>
        <p:spPr>
          <a:xfrm>
            <a:off x="4069829" y="3492"/>
            <a:ext cx="2034000" cy="5232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SPÉCIFICATION DES BESOINS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88c0765ecf_3_83"/>
          <p:cNvSpPr txBox="1"/>
          <p:nvPr/>
        </p:nvSpPr>
        <p:spPr>
          <a:xfrm>
            <a:off x="479276" y="793171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Besoins fonctionnels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Diagramme de cas d’utilisation “ Gestion des réservations ”</a:t>
            </a:r>
            <a:endParaRPr b="0" i="0" sz="2790" u="none" cap="none" strike="noStrike">
              <a:solidFill>
                <a:srgbClr val="E627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" name="Google Shape;236;g88c0765ecf_3_83"/>
          <p:cNvCxnSpPr/>
          <p:nvPr/>
        </p:nvCxnSpPr>
        <p:spPr>
          <a:xfrm>
            <a:off x="479276" y="803343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7" name="Google Shape;237;g88c0765ecf_3_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38" name="Google Shape;238;g88c0765ecf_3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409" y="2735615"/>
            <a:ext cx="1942096" cy="138676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88c0765ecf_3_83"/>
          <p:cNvSpPr/>
          <p:nvPr/>
        </p:nvSpPr>
        <p:spPr>
          <a:xfrm>
            <a:off x="7662925" y="1876950"/>
            <a:ext cx="36909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Ajouter une réservation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g88c0765ecf_3_83"/>
          <p:cNvSpPr/>
          <p:nvPr/>
        </p:nvSpPr>
        <p:spPr>
          <a:xfrm>
            <a:off x="7662925" y="2957775"/>
            <a:ext cx="36909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Modifier une réservation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g88c0765ecf_3_83"/>
          <p:cNvSpPr/>
          <p:nvPr/>
        </p:nvSpPr>
        <p:spPr>
          <a:xfrm>
            <a:off x="3263387" y="5617146"/>
            <a:ext cx="2650500" cy="739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S’authentifier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88c0765ecf_3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750" y="4978762"/>
            <a:ext cx="1066800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88c0765ecf_3_83"/>
          <p:cNvSpPr/>
          <p:nvPr/>
        </p:nvSpPr>
        <p:spPr>
          <a:xfrm>
            <a:off x="7662925" y="4000125"/>
            <a:ext cx="36909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Supprimer une réservation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g88c0765ecf_3_83"/>
          <p:cNvSpPr/>
          <p:nvPr/>
        </p:nvSpPr>
        <p:spPr>
          <a:xfrm flipH="1" rot="-10246228">
            <a:off x="1595343" y="3612869"/>
            <a:ext cx="1213916" cy="28853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88c0765ecf_3_83"/>
          <p:cNvSpPr/>
          <p:nvPr/>
        </p:nvSpPr>
        <p:spPr>
          <a:xfrm>
            <a:off x="2675125" y="3307275"/>
            <a:ext cx="34152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Gestion des réservations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g88c0765ecf_3_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949" y="4211331"/>
            <a:ext cx="1729000" cy="46584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88c0765ecf_3_83"/>
          <p:cNvSpPr/>
          <p:nvPr/>
        </p:nvSpPr>
        <p:spPr>
          <a:xfrm>
            <a:off x="7662924" y="5042425"/>
            <a:ext cx="36909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Afficher une réservation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8" name="Google Shape;248;g88c0765ecf_3_83"/>
          <p:cNvCxnSpPr>
            <a:stCxn id="245" idx="4"/>
            <a:endCxn id="241" idx="0"/>
          </p:cNvCxnSpPr>
          <p:nvPr/>
        </p:nvCxnSpPr>
        <p:spPr>
          <a:xfrm>
            <a:off x="4382725" y="4122375"/>
            <a:ext cx="205800" cy="14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249" name="Google Shape;249;g88c0765ecf_3_83"/>
          <p:cNvCxnSpPr>
            <a:stCxn id="239" idx="2"/>
            <a:endCxn id="245" idx="6"/>
          </p:cNvCxnSpPr>
          <p:nvPr/>
        </p:nvCxnSpPr>
        <p:spPr>
          <a:xfrm flipH="1">
            <a:off x="6090325" y="2284500"/>
            <a:ext cx="1572600" cy="14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0" name="Google Shape;250;g88c0765ecf_3_83"/>
          <p:cNvCxnSpPr>
            <a:stCxn id="240" idx="2"/>
            <a:endCxn id="245" idx="6"/>
          </p:cNvCxnSpPr>
          <p:nvPr/>
        </p:nvCxnSpPr>
        <p:spPr>
          <a:xfrm flipH="1">
            <a:off x="6090325" y="3365325"/>
            <a:ext cx="1572600" cy="3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1" name="Google Shape;251;g88c0765ecf_3_83"/>
          <p:cNvCxnSpPr>
            <a:stCxn id="243" idx="2"/>
            <a:endCxn id="245" idx="6"/>
          </p:cNvCxnSpPr>
          <p:nvPr/>
        </p:nvCxnSpPr>
        <p:spPr>
          <a:xfrm rot="10800000">
            <a:off x="6090325" y="3714975"/>
            <a:ext cx="1572600" cy="6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2" name="Google Shape;252;g88c0765ecf_3_83"/>
          <p:cNvCxnSpPr>
            <a:stCxn id="247" idx="2"/>
            <a:endCxn id="245" idx="6"/>
          </p:cNvCxnSpPr>
          <p:nvPr/>
        </p:nvCxnSpPr>
        <p:spPr>
          <a:xfrm rot="10800000">
            <a:off x="6090324" y="3714775"/>
            <a:ext cx="1572600" cy="17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8c0765ecf_3_48"/>
          <p:cNvSpPr/>
          <p:nvPr/>
        </p:nvSpPr>
        <p:spPr>
          <a:xfrm>
            <a:off x="6090407" y="0"/>
            <a:ext cx="2030100" cy="1989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88c0765ecf_3_48"/>
          <p:cNvSpPr/>
          <p:nvPr/>
        </p:nvSpPr>
        <p:spPr>
          <a:xfrm>
            <a:off x="8112615" y="0"/>
            <a:ext cx="2030100" cy="1989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88c0765ecf_3_48"/>
          <p:cNvSpPr/>
          <p:nvPr/>
        </p:nvSpPr>
        <p:spPr>
          <a:xfrm>
            <a:off x="10138788" y="2778"/>
            <a:ext cx="2053200" cy="1959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88c0765ecf_3_48"/>
          <p:cNvSpPr/>
          <p:nvPr/>
        </p:nvSpPr>
        <p:spPr>
          <a:xfrm>
            <a:off x="4432" y="1"/>
            <a:ext cx="2051700" cy="195900"/>
          </a:xfrm>
          <a:prstGeom prst="rect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88c0765ecf_3_48"/>
          <p:cNvSpPr/>
          <p:nvPr/>
        </p:nvSpPr>
        <p:spPr>
          <a:xfrm>
            <a:off x="2045288" y="1"/>
            <a:ext cx="2026200" cy="1959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88c0765ecf_3_48"/>
          <p:cNvSpPr txBox="1"/>
          <p:nvPr/>
        </p:nvSpPr>
        <p:spPr>
          <a:xfrm>
            <a:off x="4069829" y="3492"/>
            <a:ext cx="2034000" cy="523200"/>
          </a:xfrm>
          <a:prstGeom prst="rect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SPÉCIFICATION DES BESOINS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88c0765ecf_3_48"/>
          <p:cNvSpPr txBox="1"/>
          <p:nvPr/>
        </p:nvSpPr>
        <p:spPr>
          <a:xfrm>
            <a:off x="479276" y="793171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75BC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1B75BC"/>
                </a:solidFill>
                <a:latin typeface="Lato"/>
                <a:ea typeface="Lato"/>
                <a:cs typeface="Lato"/>
                <a:sym typeface="Lato"/>
              </a:rPr>
              <a:t>Besoins fonctionnels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344"/>
              </a:buClr>
              <a:buSzPts val="2945"/>
              <a:buFont typeface="Lato"/>
              <a:buNone/>
            </a:pPr>
            <a:r>
              <a:rPr b="0" i="0" lang="fr-FR" sz="2945" u="none" cap="none" strike="noStrike">
                <a:solidFill>
                  <a:srgbClr val="009344"/>
                </a:solidFill>
                <a:latin typeface="Lato"/>
                <a:ea typeface="Lato"/>
                <a:cs typeface="Lato"/>
                <a:sym typeface="Lato"/>
              </a:rPr>
              <a:t>Diagramme de cas d’utilisation “ Gestion des entités ”</a:t>
            </a:r>
            <a:endParaRPr b="0" i="0" sz="2790" u="none" cap="none" strike="noStrike">
              <a:solidFill>
                <a:srgbClr val="E627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g88c0765ecf_3_48"/>
          <p:cNvCxnSpPr/>
          <p:nvPr/>
        </p:nvCxnSpPr>
        <p:spPr>
          <a:xfrm>
            <a:off x="479276" y="803343"/>
            <a:ext cx="0" cy="582300"/>
          </a:xfrm>
          <a:prstGeom prst="straightConnector1">
            <a:avLst/>
          </a:prstGeom>
          <a:noFill/>
          <a:ln cap="flat" cmpd="sng" w="76200">
            <a:solidFill>
              <a:srgbClr val="4A4D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g88c0765ecf_3_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67" name="Google Shape;267;g88c0765ecf_3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409" y="2735615"/>
            <a:ext cx="1942096" cy="138676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88c0765ecf_3_48"/>
          <p:cNvSpPr/>
          <p:nvPr/>
        </p:nvSpPr>
        <p:spPr>
          <a:xfrm>
            <a:off x="7662925" y="1876950"/>
            <a:ext cx="29439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Ajouter une entité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g88c0765ecf_3_48"/>
          <p:cNvSpPr/>
          <p:nvPr/>
        </p:nvSpPr>
        <p:spPr>
          <a:xfrm>
            <a:off x="7662925" y="2957775"/>
            <a:ext cx="29439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Modifier une entité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g88c0765ecf_3_48"/>
          <p:cNvSpPr/>
          <p:nvPr/>
        </p:nvSpPr>
        <p:spPr>
          <a:xfrm>
            <a:off x="3263387" y="5617146"/>
            <a:ext cx="2650500" cy="739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S’authentifier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88c0765ecf_3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750" y="4978762"/>
            <a:ext cx="1066800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88c0765ecf_3_48"/>
          <p:cNvSpPr/>
          <p:nvPr/>
        </p:nvSpPr>
        <p:spPr>
          <a:xfrm>
            <a:off x="7662925" y="4000125"/>
            <a:ext cx="29439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Supprimer une entité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g88c0765ecf_3_48"/>
          <p:cNvSpPr/>
          <p:nvPr/>
        </p:nvSpPr>
        <p:spPr>
          <a:xfrm flipH="1" rot="-10246228">
            <a:off x="1595343" y="3612869"/>
            <a:ext cx="1213916" cy="28853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88c0765ecf_3_48"/>
          <p:cNvSpPr/>
          <p:nvPr/>
        </p:nvSpPr>
        <p:spPr>
          <a:xfrm>
            <a:off x="2675125" y="3307275"/>
            <a:ext cx="28737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Gestion des entités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g88c0765ecf_3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949" y="4211331"/>
            <a:ext cx="1729000" cy="46584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88c0765ecf_3_48"/>
          <p:cNvSpPr/>
          <p:nvPr/>
        </p:nvSpPr>
        <p:spPr>
          <a:xfrm>
            <a:off x="7662925" y="5042425"/>
            <a:ext cx="2943900" cy="815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Afficher une entité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7" name="Google Shape;277;g88c0765ecf_3_48"/>
          <p:cNvCxnSpPr>
            <a:stCxn id="274" idx="4"/>
            <a:endCxn id="270" idx="0"/>
          </p:cNvCxnSpPr>
          <p:nvPr/>
        </p:nvCxnSpPr>
        <p:spPr>
          <a:xfrm>
            <a:off x="4111975" y="4122375"/>
            <a:ext cx="476700" cy="14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g88c0765ecf_3_48"/>
          <p:cNvCxnSpPr>
            <a:stCxn id="268" idx="2"/>
            <a:endCxn id="274" idx="6"/>
          </p:cNvCxnSpPr>
          <p:nvPr/>
        </p:nvCxnSpPr>
        <p:spPr>
          <a:xfrm flipH="1">
            <a:off x="5548825" y="2284500"/>
            <a:ext cx="2114100" cy="14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9" name="Google Shape;279;g88c0765ecf_3_48"/>
          <p:cNvCxnSpPr>
            <a:stCxn id="269" idx="2"/>
            <a:endCxn id="274" idx="6"/>
          </p:cNvCxnSpPr>
          <p:nvPr/>
        </p:nvCxnSpPr>
        <p:spPr>
          <a:xfrm flipH="1">
            <a:off x="5548825" y="3365325"/>
            <a:ext cx="2114100" cy="3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0" name="Google Shape;280;g88c0765ecf_3_48"/>
          <p:cNvCxnSpPr>
            <a:stCxn id="272" idx="2"/>
            <a:endCxn id="274" idx="6"/>
          </p:cNvCxnSpPr>
          <p:nvPr/>
        </p:nvCxnSpPr>
        <p:spPr>
          <a:xfrm rot="10800000">
            <a:off x="5548825" y="3714975"/>
            <a:ext cx="2114100" cy="6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" name="Google Shape;281;g88c0765ecf_3_48"/>
          <p:cNvCxnSpPr>
            <a:stCxn id="276" idx="2"/>
            <a:endCxn id="274" idx="6"/>
          </p:cNvCxnSpPr>
          <p:nvPr/>
        </p:nvCxnSpPr>
        <p:spPr>
          <a:xfrm rot="10800000">
            <a:off x="5548825" y="3714775"/>
            <a:ext cx="2114100" cy="17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2019-05-30T15:02:06Z</dcterms:created>
  <dc:creator>Sara Oueslati</dc:creator>
</cp:coreProperties>
</file>